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304" r:id="rId4"/>
    <p:sldId id="265" r:id="rId5"/>
    <p:sldId id="266" r:id="rId6"/>
    <p:sldId id="270" r:id="rId7"/>
    <p:sldId id="260" r:id="rId8"/>
    <p:sldId id="297" r:id="rId9"/>
    <p:sldId id="294" r:id="rId10"/>
    <p:sldId id="289" r:id="rId11"/>
    <p:sldId id="290" r:id="rId12"/>
    <p:sldId id="291" r:id="rId13"/>
    <p:sldId id="292" r:id="rId14"/>
    <p:sldId id="293" r:id="rId15"/>
    <p:sldId id="285" r:id="rId16"/>
    <p:sldId id="295" r:id="rId17"/>
    <p:sldId id="296" r:id="rId18"/>
    <p:sldId id="261" r:id="rId19"/>
    <p:sldId id="262" r:id="rId20"/>
    <p:sldId id="298" r:id="rId21"/>
    <p:sldId id="299" r:id="rId22"/>
    <p:sldId id="305" r:id="rId23"/>
    <p:sldId id="258" r:id="rId24"/>
    <p:sldId id="300" r:id="rId25"/>
    <p:sldId id="301" r:id="rId26"/>
    <p:sldId id="302" r:id="rId27"/>
    <p:sldId id="306" r:id="rId28"/>
    <p:sldId id="303" r:id="rId29"/>
    <p:sldId id="263" r:id="rId30"/>
    <p:sldId id="264" r:id="rId31"/>
    <p:sldId id="268" r:id="rId3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3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636F-9E64-48A9-A0E8-D6911EA208CE}" type="datetimeFigureOut">
              <a:rPr lang="nb-NO" smtClean="0"/>
              <a:pPr/>
              <a:t>19.04.2016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896" y="2550095"/>
            <a:ext cx="50366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PID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47888" y="2411596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0152" y="2550095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sp>
        <p:nvSpPr>
          <p:cNvPr id="8" name="Oval 7"/>
          <p:cNvSpPr/>
          <p:nvPr/>
        </p:nvSpPr>
        <p:spPr>
          <a:xfrm>
            <a:off x="1691680" y="259074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220072" y="259074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979712" y="2734761"/>
            <a:ext cx="39318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>
          <a:xfrm>
            <a:off x="2876560" y="2734761"/>
            <a:ext cx="67132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4800154" y="2734761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5508104" y="2734761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8" idx="2"/>
          </p:cNvCxnSpPr>
          <p:nvPr/>
        </p:nvCxnSpPr>
        <p:spPr>
          <a:xfrm>
            <a:off x="758952" y="2734409"/>
            <a:ext cx="932728" cy="3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>
            <a:off x="6642204" y="2734761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7020272" y="1763524"/>
            <a:ext cx="2320" cy="9796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1835696" y="1763524"/>
            <a:ext cx="5184576" cy="92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0"/>
          </p:cNvCxnSpPr>
          <p:nvPr/>
        </p:nvCxnSpPr>
        <p:spPr>
          <a:xfrm flipV="1">
            <a:off x="1835696" y="1763525"/>
            <a:ext cx="0" cy="82722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43608" y="23395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092280" y="21955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835696" y="212356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5364088" y="2878777"/>
            <a:ext cx="0" cy="10449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64088" y="298766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436096" y="3563724"/>
            <a:ext cx="37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4797168" y="233958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</a:t>
            </a:r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339752" y="260648"/>
            <a:ext cx="3510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mtClean="0"/>
              <a:t>Ideal governor</a:t>
            </a:r>
            <a:endParaRPr lang="en-US" sz="4400"/>
          </a:p>
        </p:txBody>
      </p:sp>
      <p:sp>
        <p:nvSpPr>
          <p:cNvPr id="57" name="TextBox 56"/>
          <p:cNvSpPr txBox="1"/>
          <p:nvPr/>
        </p:nvSpPr>
        <p:spPr>
          <a:xfrm>
            <a:off x="266397" y="3430152"/>
            <a:ext cx="34991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Not practically realizable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No power control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speed control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Cannot run on the grid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>
            <a:off x="3032376" y="231215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8" name="TextBox 73"/>
          <p:cNvSpPr txBox="1"/>
          <p:nvPr/>
        </p:nvSpPr>
        <p:spPr>
          <a:xfrm>
            <a:off x="2023383" y="239623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4651058" y="4569524"/>
          <a:ext cx="252571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5" name="Equation" r:id="rId3" imgW="1562040" imgH="444240" progId="Equation.3">
                  <p:embed/>
                </p:oleObj>
              </mc:Choice>
              <mc:Fallback>
                <p:oleObj name="Equation" r:id="rId3" imgW="1562040" imgH="4442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058" y="4569524"/>
                        <a:ext cx="2525712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414463" y="5552440"/>
          <a:ext cx="7173912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6" name="Equation" r:id="rId5" imgW="4431960" imgH="507960" progId="Equation.3">
                  <p:embed/>
                </p:oleObj>
              </mc:Choice>
              <mc:Fallback>
                <p:oleObj name="Equation" r:id="rId5" imgW="443196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4463" y="5552440"/>
                        <a:ext cx="7173912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057" y="18913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5993" y="17528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55961" y="18913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556513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82185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844545" y="207598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937053" y="207598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698259" y="2075980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70217" y="2075980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148570" y="207598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58013" y="2075330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9176" y="18954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08089" y="15367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00529" y="14647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326201" y="2219996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48067" y="21881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81559" y="239606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129" y="16533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8187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with power control</a:t>
            </a:r>
            <a:endParaRPr lang="en-US" sz="4000" dirty="0"/>
          </a:p>
        </p:txBody>
      </p:sp>
      <p:sp>
        <p:nvSpPr>
          <p:cNvPr id="40" name="TextBox 39"/>
          <p:cNvSpPr txBox="1"/>
          <p:nvPr/>
        </p:nvSpPr>
        <p:spPr>
          <a:xfrm>
            <a:off x="197727" y="3794395"/>
            <a:ext cx="4130939" cy="1200329"/>
          </a:xfrm>
          <a:prstGeom prst="rect">
            <a:avLst/>
          </a:prstGeom>
          <a:noFill/>
          <a:ln>
            <a:solidFill>
              <a:srgbClr val="00206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Island operation (isolated grid)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We want n =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endParaRPr lang="en-US" sz="2400" baseline="-25000" dirty="0" smtClean="0"/>
          </a:p>
          <a:p>
            <a:r>
              <a:rPr lang="en-US" sz="2400" dirty="0" smtClean="0"/>
              <a:t>   Ordinary speed controller</a:t>
            </a:r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700529" y="1931964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03816" y="26073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87670" y="233663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078434" y="214090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700530" y="221999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01956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6433" y="2092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048430" y="1727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163210" y="2220006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64988" y="193197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053020" y="2075981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48162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18652" y="3794395"/>
            <a:ext cx="4318614" cy="2308324"/>
          </a:xfrm>
          <a:prstGeom prst="rect">
            <a:avLst/>
          </a:prstGeom>
          <a:noFill/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Grid operation: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We want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+ n(droop) = p</a:t>
            </a:r>
          </a:p>
          <a:p>
            <a:r>
              <a:rPr lang="en-US" sz="2400" dirty="0" smtClean="0"/>
              <a:t>   We want droop = -∆f/∆p</a:t>
            </a:r>
          </a:p>
          <a:p>
            <a:endParaRPr lang="en-US" sz="2400" dirty="0"/>
          </a:p>
          <a:p>
            <a:r>
              <a:rPr lang="en-US" sz="2400" dirty="0" smtClean="0"/>
              <a:t>We want to set the power, but let the droop run unaffected</a:t>
            </a:r>
          </a:p>
        </p:txBody>
      </p:sp>
    </p:spTree>
    <p:extLst>
      <p:ext uri="{BB962C8B-B14F-4D97-AF65-F5344CB8AC3E}">
        <p14:creationId xmlns:p14="http://schemas.microsoft.com/office/powerpoint/2010/main" val="11362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057" y="18913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5993" y="17528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55961" y="18913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556513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82185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844545" y="207598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937053" y="207598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698259" y="2075980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70217" y="2075980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148570" y="207598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58013" y="2075330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9176" y="18954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08089" y="15367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00529" y="14647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326201" y="2219996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48067" y="21881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81559" y="239606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129" y="16533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67776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isolated grid</a:t>
            </a:r>
            <a:endParaRPr lang="en-US" sz="4000" dirty="0"/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700529" y="1931964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03816" y="26073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87670" y="233663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078434" y="214090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700530" y="221999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01956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6433" y="2092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048430" y="1727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163210" y="2220006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64988" y="193197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053020" y="2075981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48162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79996" y="3094690"/>
            <a:ext cx="577061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= 0 (we do not want to set power on isolated grid)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y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y</a:t>
            </a:r>
            <a:r>
              <a:rPr lang="en-US" sz="2000" baseline="-25000" dirty="0" smtClean="0"/>
              <a:t>1</a:t>
            </a:r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n -y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r>
              <a:rPr lang="en-US" sz="2000" dirty="0" smtClean="0"/>
              <a:t>e = 0  =&gt;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endParaRPr lang="en-US" sz="2000" dirty="0" smtClean="0"/>
          </a:p>
          <a:p>
            <a:r>
              <a:rPr lang="en-US" sz="2000" b="1" dirty="0" smtClean="0"/>
              <a:t>Full load: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1 =&gt; p = 1 =&gt; y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= 1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n = 1 - 1*0.06 = 0.994 (47 Hz)</a:t>
            </a:r>
          </a:p>
          <a:p>
            <a:endParaRPr lang="en-US" sz="2000" dirty="0"/>
          </a:p>
          <a:p>
            <a:r>
              <a:rPr lang="en-US" sz="2000" dirty="0" smtClean="0"/>
              <a:t>droop = 0 =&gt;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(always)</a:t>
            </a:r>
          </a:p>
          <a:p>
            <a:r>
              <a:rPr lang="en-US" sz="2000" dirty="0" smtClean="0"/>
              <a:t>A speed controller, but only exact when droop = 0</a:t>
            </a:r>
          </a:p>
        </p:txBody>
      </p:sp>
    </p:spTree>
    <p:extLst>
      <p:ext uri="{BB962C8B-B14F-4D97-AF65-F5344CB8AC3E}">
        <p14:creationId xmlns:p14="http://schemas.microsoft.com/office/powerpoint/2010/main" val="17464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057" y="18913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5993" y="17528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55961" y="18913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556513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82185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844545" y="207598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937053" y="207598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698259" y="2075980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70217" y="2075980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148570" y="207598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58013" y="2075330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9176" y="18954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08089" y="15367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00529" y="14647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326201" y="2219996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48067" y="21881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81559" y="239606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129" y="16533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67776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isolated grid</a:t>
            </a:r>
            <a:endParaRPr lang="en-US" sz="4000" dirty="0"/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700529" y="1931964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03816" y="26073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87670" y="233663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078434" y="214090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700530" y="221999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01956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6433" y="2092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048430" y="1727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163210" y="2220006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64988" y="193197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053020" y="2075981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48162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79996" y="3094690"/>
            <a:ext cx="577061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= 0 (we do not want to set power on isolated grid)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y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y</a:t>
            </a:r>
            <a:r>
              <a:rPr lang="en-US" sz="2000" baseline="-25000" dirty="0" smtClean="0"/>
              <a:t>1</a:t>
            </a:r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n -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r>
              <a:rPr lang="en-US" sz="2000" dirty="0" smtClean="0"/>
              <a:t>e = 0  =&gt;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endParaRPr lang="en-US" sz="2000" dirty="0" smtClean="0"/>
          </a:p>
          <a:p>
            <a:r>
              <a:rPr lang="en-US" sz="2000" b="1" dirty="0" smtClean="0"/>
              <a:t>Zero load: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0 =&gt; p = 0 =&gt; y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≈ 0.03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n = 1 - 0.03*0.06 = 0.9982 (49.91 Hz)</a:t>
            </a:r>
          </a:p>
          <a:p>
            <a:endParaRPr lang="en-US" sz="2000" dirty="0"/>
          </a:p>
          <a:p>
            <a:r>
              <a:rPr lang="en-US" sz="2000" dirty="0" smtClean="0"/>
              <a:t>droop = 0 =&gt;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(always)</a:t>
            </a:r>
          </a:p>
          <a:p>
            <a:r>
              <a:rPr lang="en-US" sz="2000" dirty="0" smtClean="0"/>
              <a:t>A speed controller, but only exact when droop = 0</a:t>
            </a:r>
          </a:p>
        </p:txBody>
      </p:sp>
    </p:spTree>
    <p:extLst>
      <p:ext uri="{BB962C8B-B14F-4D97-AF65-F5344CB8AC3E}">
        <p14:creationId xmlns:p14="http://schemas.microsoft.com/office/powerpoint/2010/main" val="22722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057" y="18913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5993" y="17528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55961" y="18913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556513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82185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844545" y="207598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937053" y="207598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698259" y="2075980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70217" y="2075980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148570" y="207598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58013" y="2075330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9176" y="18954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08089" y="15367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00529" y="14647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326201" y="2219996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48067" y="21881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81559" y="239606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129" y="16533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68343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- On the grid</a:t>
            </a:r>
            <a:endParaRPr lang="en-US" sz="4000" dirty="0"/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700529" y="1931964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03816" y="26073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87670" y="233663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078434" y="214090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700530" y="221999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01956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6433" y="2092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048430" y="1727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163210" y="2220006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64988" y="193197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053020" y="2075981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48162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79996" y="3094690"/>
            <a:ext cx="424943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  <a:r>
              <a:rPr lang="en-US" sz="2000" dirty="0" smtClean="0"/>
              <a:t> is “unmovable” =&gt;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must be p</a:t>
            </a:r>
          </a:p>
          <a:p>
            <a:r>
              <a:rPr lang="en-US" sz="2000" dirty="0" smtClean="0"/>
              <a:t>   y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+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endParaRPr lang="en-US" sz="2000" baseline="-25000" dirty="0" smtClean="0"/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n -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endParaRPr lang="en-US" sz="2000" dirty="0" smtClean="0"/>
          </a:p>
          <a:p>
            <a:r>
              <a:rPr lang="en-US" sz="2000" b="1" dirty="0" smtClean="0"/>
              <a:t>n </a:t>
            </a:r>
            <a:r>
              <a:rPr lang="en-US" sz="2000" b="1" dirty="0"/>
              <a:t>= </a:t>
            </a:r>
            <a:r>
              <a:rPr lang="en-US" sz="2000" b="1" dirty="0" err="1"/>
              <a:t>n</a:t>
            </a:r>
            <a:r>
              <a:rPr lang="en-US" sz="2000" b="1" baseline="-25000" dirty="0" err="1"/>
              <a:t>r</a:t>
            </a:r>
            <a:r>
              <a:rPr lang="en-US" sz="2000" b="1" dirty="0" smtClean="0"/>
              <a:t>  =&gt; e = -y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*droop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e = 0 =&gt; 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 = 0</a:t>
            </a:r>
          </a:p>
          <a:p>
            <a:r>
              <a:rPr lang="en-US" sz="2000" b="1" dirty="0" smtClean="0"/>
              <a:t>Full load: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</a:t>
            </a:r>
            <a:r>
              <a:rPr lang="en-US" sz="2000" b="1" dirty="0"/>
              <a:t>= 1 </a:t>
            </a:r>
            <a:r>
              <a:rPr lang="en-US" sz="2000" b="1" dirty="0" smtClean="0"/>
              <a:t>=&gt; y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</a:t>
            </a:r>
            <a:r>
              <a:rPr lang="en-US" sz="2000" b="1" dirty="0"/>
              <a:t>= </a:t>
            </a:r>
            <a:r>
              <a:rPr lang="en-US" sz="2000" b="1" dirty="0" smtClean="0"/>
              <a:t>1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p</a:t>
            </a:r>
            <a:r>
              <a:rPr lang="en-US" sz="2000" b="1" baseline="-25000" dirty="0" smtClean="0"/>
              <a:t> </a:t>
            </a:r>
            <a:r>
              <a:rPr lang="en-US" sz="2000" b="1" dirty="0" smtClean="0"/>
              <a:t>= </a:t>
            </a:r>
            <a:r>
              <a:rPr lang="en-US" sz="2000" b="1" dirty="0"/>
              <a:t>1</a:t>
            </a:r>
            <a:r>
              <a:rPr lang="en-US" sz="2000" b="1" dirty="0" smtClean="0"/>
              <a:t> =&gt;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</a:t>
            </a:r>
            <a:r>
              <a:rPr lang="en-US" sz="2000" b="1" dirty="0"/>
              <a:t>1</a:t>
            </a:r>
            <a:endParaRPr lang="en-US" sz="2000" b="1" dirty="0" smtClean="0"/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</a:t>
            </a:r>
            <a:endParaRPr lang="en-US" sz="2000" dirty="0"/>
          </a:p>
          <a:p>
            <a:r>
              <a:rPr lang="en-US" sz="2000" dirty="0" smtClean="0"/>
              <a:t>When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then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=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(theoretically)</a:t>
            </a:r>
          </a:p>
        </p:txBody>
      </p:sp>
    </p:spTree>
    <p:extLst>
      <p:ext uri="{BB962C8B-B14F-4D97-AF65-F5344CB8AC3E}">
        <p14:creationId xmlns:p14="http://schemas.microsoft.com/office/powerpoint/2010/main" val="64024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057" y="18913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5993" y="17528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55961" y="18913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556513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82185" y="19319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844545" y="207598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937053" y="207598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698259" y="2075980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70217" y="2075980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148570" y="207598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58013" y="2075330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9176" y="18954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08089" y="15367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00529" y="14647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326201" y="2219996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48067" y="21881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81559" y="239606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6129" y="16533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68343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- On the grid</a:t>
            </a:r>
            <a:endParaRPr lang="en-US" sz="4000" dirty="0"/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700529" y="1931964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03816" y="26073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87670" y="233663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078434" y="214090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700530" y="221999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101956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6433" y="2092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048430" y="17278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163210" y="2220006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64988" y="193197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053020" y="2075981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48162" y="172061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79996" y="3094690"/>
            <a:ext cx="532556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  <a:r>
              <a:rPr lang="en-US" sz="2000" dirty="0" smtClean="0"/>
              <a:t> is “unmovable” =&gt;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must be p</a:t>
            </a:r>
          </a:p>
          <a:p>
            <a:r>
              <a:rPr lang="en-US" sz="2000" dirty="0" smtClean="0"/>
              <a:t>   y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+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endParaRPr lang="en-US" sz="2000" baseline="-25000" dirty="0" smtClean="0"/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n -y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*droop</a:t>
            </a:r>
          </a:p>
          <a:p>
            <a:endParaRPr lang="en-US" sz="2000" dirty="0" smtClean="0"/>
          </a:p>
          <a:p>
            <a:r>
              <a:rPr lang="en-US" sz="2000" b="1" dirty="0" smtClean="0"/>
              <a:t>n </a:t>
            </a:r>
            <a:r>
              <a:rPr lang="en-US" sz="2000" b="1" dirty="0"/>
              <a:t>= </a:t>
            </a:r>
            <a:r>
              <a:rPr lang="en-US" sz="2000" b="1" dirty="0" smtClean="0"/>
              <a:t>1.01*</a:t>
            </a:r>
            <a:r>
              <a:rPr lang="en-US" sz="2000" b="1" dirty="0" err="1" smtClean="0"/>
              <a:t>n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 =&gt; e = -0.01 - 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*droop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e = 0 =&gt; 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 = -0.01/droop = -0.167</a:t>
            </a:r>
          </a:p>
          <a:p>
            <a:r>
              <a:rPr lang="en-US" sz="2000" b="1" dirty="0" smtClean="0"/>
              <a:t>Full load: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</a:t>
            </a:r>
            <a:r>
              <a:rPr lang="en-US" sz="2000" b="1" dirty="0"/>
              <a:t>= 1 =&gt; y</a:t>
            </a:r>
            <a:r>
              <a:rPr lang="en-US" sz="2000" b="1" baseline="-25000" dirty="0"/>
              <a:t>2</a:t>
            </a:r>
            <a:r>
              <a:rPr lang="en-US" sz="2000" b="1" dirty="0"/>
              <a:t> = </a:t>
            </a:r>
            <a:r>
              <a:rPr lang="en-US" sz="2000" b="1" dirty="0" smtClean="0"/>
              <a:t>1 + y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 = 0.833 = p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0.833</a:t>
            </a:r>
          </a:p>
          <a:p>
            <a:endParaRPr lang="en-US" sz="2000" dirty="0"/>
          </a:p>
          <a:p>
            <a:r>
              <a:rPr lang="en-US" sz="2000" dirty="0" smtClean="0"/>
              <a:t>When n </a:t>
            </a:r>
            <a:r>
              <a:rPr lang="en-US" sz="2000" dirty="0"/>
              <a:t>≠</a:t>
            </a:r>
            <a:r>
              <a:rPr lang="en-US" sz="2000" dirty="0" smtClean="0"/>
              <a:t>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then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=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+ the effect of droop</a:t>
            </a:r>
          </a:p>
        </p:txBody>
      </p:sp>
    </p:spTree>
    <p:extLst>
      <p:ext uri="{BB962C8B-B14F-4D97-AF65-F5344CB8AC3E}">
        <p14:creationId xmlns:p14="http://schemas.microsoft.com/office/powerpoint/2010/main" val="251457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3461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1</a:t>
            </a:r>
            <a:endParaRPr lang="en-US" sz="4400" dirty="0"/>
          </a:p>
        </p:txBody>
      </p:sp>
      <p:sp>
        <p:nvSpPr>
          <p:cNvPr id="30" name="TextBox 3"/>
          <p:cNvSpPr txBox="1"/>
          <p:nvPr/>
        </p:nvSpPr>
        <p:spPr>
          <a:xfrm>
            <a:off x="2522875" y="2966416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31" name="TextBox 4"/>
          <p:cNvSpPr txBox="1"/>
          <p:nvPr/>
        </p:nvSpPr>
        <p:spPr>
          <a:xfrm>
            <a:off x="4160307" y="2819966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sp>
        <p:nvSpPr>
          <p:cNvPr id="32" name="TextBox 6"/>
          <p:cNvSpPr txBox="1"/>
          <p:nvPr/>
        </p:nvSpPr>
        <p:spPr>
          <a:xfrm>
            <a:off x="6552571" y="2958465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sp>
        <p:nvSpPr>
          <p:cNvPr id="33" name="Oval 7"/>
          <p:cNvSpPr/>
          <p:nvPr/>
        </p:nvSpPr>
        <p:spPr>
          <a:xfrm>
            <a:off x="1841659" y="299911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8"/>
          <p:cNvSpPr/>
          <p:nvPr/>
        </p:nvSpPr>
        <p:spPr>
          <a:xfrm>
            <a:off x="5832491" y="299911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14"/>
          <p:cNvCxnSpPr>
            <a:stCxn id="31" idx="3"/>
            <a:endCxn id="34" idx="2"/>
          </p:cNvCxnSpPr>
          <p:nvPr/>
        </p:nvCxnSpPr>
        <p:spPr>
          <a:xfrm flipV="1">
            <a:off x="5412573" y="3143131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20"/>
          <p:cNvCxnSpPr>
            <a:stCxn id="34" idx="6"/>
            <a:endCxn id="32" idx="1"/>
          </p:cNvCxnSpPr>
          <p:nvPr/>
        </p:nvCxnSpPr>
        <p:spPr>
          <a:xfrm>
            <a:off x="6120523" y="3143131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23"/>
          <p:cNvCxnSpPr>
            <a:endCxn id="33" idx="2"/>
          </p:cNvCxnSpPr>
          <p:nvPr/>
        </p:nvCxnSpPr>
        <p:spPr>
          <a:xfrm flipV="1">
            <a:off x="908931" y="3143131"/>
            <a:ext cx="932728" cy="101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26"/>
          <p:cNvCxnSpPr>
            <a:stCxn id="32" idx="3"/>
          </p:cNvCxnSpPr>
          <p:nvPr/>
        </p:nvCxnSpPr>
        <p:spPr>
          <a:xfrm>
            <a:off x="7254623" y="3143131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35"/>
          <p:cNvCxnSpPr/>
          <p:nvPr/>
        </p:nvCxnSpPr>
        <p:spPr>
          <a:xfrm flipH="1" flipV="1">
            <a:off x="7496061" y="2171894"/>
            <a:ext cx="2320" cy="9796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7"/>
          <p:cNvCxnSpPr/>
          <p:nvPr/>
        </p:nvCxnSpPr>
        <p:spPr>
          <a:xfrm flipH="1" flipV="1">
            <a:off x="1985675" y="2181186"/>
            <a:ext cx="5500525" cy="139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40"/>
          <p:cNvCxnSpPr>
            <a:stCxn id="33" idx="0"/>
          </p:cNvCxnSpPr>
          <p:nvPr/>
        </p:nvCxnSpPr>
        <p:spPr>
          <a:xfrm flipV="1">
            <a:off x="1985675" y="2182405"/>
            <a:ext cx="0" cy="81671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42"/>
          <p:cNvSpPr txBox="1"/>
          <p:nvPr/>
        </p:nvSpPr>
        <p:spPr>
          <a:xfrm>
            <a:off x="1193587" y="274795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43"/>
          <p:cNvSpPr txBox="1"/>
          <p:nvPr/>
        </p:nvSpPr>
        <p:spPr>
          <a:xfrm>
            <a:off x="7715225" y="273006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8" name="TextBox 44"/>
          <p:cNvSpPr txBox="1"/>
          <p:nvPr/>
        </p:nvSpPr>
        <p:spPr>
          <a:xfrm>
            <a:off x="1985675" y="253193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cxnSp>
        <p:nvCxnSpPr>
          <p:cNvPr id="59" name="Straight Arrow Connector 45"/>
          <p:cNvCxnSpPr>
            <a:endCxn id="34" idx="4"/>
          </p:cNvCxnSpPr>
          <p:nvPr/>
        </p:nvCxnSpPr>
        <p:spPr>
          <a:xfrm flipV="1">
            <a:off x="5972710" y="3287147"/>
            <a:ext cx="3797" cy="505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48"/>
          <p:cNvSpPr txBox="1"/>
          <p:nvPr/>
        </p:nvSpPr>
        <p:spPr>
          <a:xfrm>
            <a:off x="5976507" y="339603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sp>
        <p:nvSpPr>
          <p:cNvPr id="61" name="TextBox 49"/>
          <p:cNvSpPr txBox="1"/>
          <p:nvPr/>
        </p:nvSpPr>
        <p:spPr>
          <a:xfrm>
            <a:off x="5386363" y="349912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62" name="TextBox 50"/>
          <p:cNvSpPr txBox="1"/>
          <p:nvPr/>
        </p:nvSpPr>
        <p:spPr>
          <a:xfrm>
            <a:off x="5409587" y="274795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3" name="TextBox 73"/>
          <p:cNvSpPr txBox="1"/>
          <p:nvPr/>
        </p:nvSpPr>
        <p:spPr>
          <a:xfrm>
            <a:off x="3834818" y="270169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4" name="TextBox 73"/>
          <p:cNvSpPr txBox="1"/>
          <p:nvPr/>
        </p:nvSpPr>
        <p:spPr>
          <a:xfrm>
            <a:off x="2093027" y="278194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8" name="TextBox 3"/>
          <p:cNvSpPr txBox="1"/>
          <p:nvPr/>
        </p:nvSpPr>
        <p:spPr>
          <a:xfrm>
            <a:off x="2512365" y="2453968"/>
            <a:ext cx="30328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9" name="TextBox 3"/>
          <p:cNvSpPr txBox="1"/>
          <p:nvPr/>
        </p:nvSpPr>
        <p:spPr>
          <a:xfrm>
            <a:off x="2522875" y="3526024"/>
            <a:ext cx="44595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PD</a:t>
            </a:r>
            <a:endParaRPr lang="en-US" dirty="0"/>
          </a:p>
        </p:txBody>
      </p:sp>
      <p:cxnSp>
        <p:nvCxnSpPr>
          <p:cNvPr id="70" name="Shape 61"/>
          <p:cNvCxnSpPr>
            <a:stCxn id="33" idx="6"/>
            <a:endCxn id="68" idx="1"/>
          </p:cNvCxnSpPr>
          <p:nvPr/>
        </p:nvCxnSpPr>
        <p:spPr>
          <a:xfrm flipV="1">
            <a:off x="2129691" y="2638634"/>
            <a:ext cx="382674" cy="50449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hape 61"/>
          <p:cNvCxnSpPr>
            <a:stCxn id="33" idx="6"/>
            <a:endCxn id="30" idx="1"/>
          </p:cNvCxnSpPr>
          <p:nvPr/>
        </p:nvCxnSpPr>
        <p:spPr>
          <a:xfrm>
            <a:off x="2129691" y="3143131"/>
            <a:ext cx="393184" cy="79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hape 61"/>
          <p:cNvCxnSpPr>
            <a:stCxn id="33" idx="6"/>
            <a:endCxn id="69" idx="1"/>
          </p:cNvCxnSpPr>
          <p:nvPr/>
        </p:nvCxnSpPr>
        <p:spPr>
          <a:xfrm>
            <a:off x="2129691" y="3143131"/>
            <a:ext cx="393184" cy="5675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7"/>
          <p:cNvSpPr/>
          <p:nvPr/>
        </p:nvSpPr>
        <p:spPr>
          <a:xfrm>
            <a:off x="3607397" y="299911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hape 61"/>
          <p:cNvCxnSpPr>
            <a:stCxn id="68" idx="3"/>
            <a:endCxn id="84" idx="0"/>
          </p:cNvCxnSpPr>
          <p:nvPr/>
        </p:nvCxnSpPr>
        <p:spPr>
          <a:xfrm>
            <a:off x="2815653" y="2638634"/>
            <a:ext cx="935760" cy="36048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hape 61"/>
          <p:cNvCxnSpPr>
            <a:stCxn id="30" idx="3"/>
            <a:endCxn id="84" idx="2"/>
          </p:cNvCxnSpPr>
          <p:nvPr/>
        </p:nvCxnSpPr>
        <p:spPr>
          <a:xfrm flipV="1">
            <a:off x="2883871" y="3143131"/>
            <a:ext cx="723526" cy="79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hape 61"/>
          <p:cNvCxnSpPr>
            <a:stCxn id="69" idx="3"/>
            <a:endCxn id="84" idx="4"/>
          </p:cNvCxnSpPr>
          <p:nvPr/>
        </p:nvCxnSpPr>
        <p:spPr>
          <a:xfrm flipV="1">
            <a:off x="2968831" y="3287147"/>
            <a:ext cx="782582" cy="4235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hape 61"/>
          <p:cNvCxnSpPr>
            <a:stCxn id="84" idx="6"/>
            <a:endCxn id="31" idx="1"/>
          </p:cNvCxnSpPr>
          <p:nvPr/>
        </p:nvCxnSpPr>
        <p:spPr>
          <a:xfrm>
            <a:off x="3895429" y="3143131"/>
            <a:ext cx="264878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05067" y="5034807"/>
            <a:ext cx="608801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Change from “serial” to “parallel” configuration</a:t>
            </a:r>
          </a:p>
          <a:p>
            <a:r>
              <a:rPr lang="en-US" sz="2400" dirty="0" smtClean="0"/>
              <a:t>More practical for a digital governor</a:t>
            </a:r>
          </a:p>
        </p:txBody>
      </p:sp>
    </p:spTree>
    <p:extLst>
      <p:ext uri="{BB962C8B-B14F-4D97-AF65-F5344CB8AC3E}">
        <p14:creationId xmlns:p14="http://schemas.microsoft.com/office/powerpoint/2010/main" val="27488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148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2</a:t>
            </a:r>
            <a:endParaRPr lang="en-US" sz="4400" dirty="0"/>
          </a:p>
        </p:txBody>
      </p:sp>
      <p:sp>
        <p:nvSpPr>
          <p:cNvPr id="65" name="TextBox 64"/>
          <p:cNvSpPr txBox="1"/>
          <p:nvPr/>
        </p:nvSpPr>
        <p:spPr>
          <a:xfrm>
            <a:off x="1406285" y="5003008"/>
            <a:ext cx="631801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Only derivate the measurement, not the </a:t>
            </a:r>
            <a:r>
              <a:rPr lang="en-US" sz="2400" dirty="0" err="1" smtClean="0"/>
              <a:t>setpoint</a:t>
            </a:r>
            <a:endParaRPr lang="en-US" sz="2400" dirty="0" smtClean="0"/>
          </a:p>
          <a:p>
            <a:r>
              <a:rPr lang="en-US" sz="2400" dirty="0" smtClean="0"/>
              <a:t>Include a low pass filter</a:t>
            </a:r>
          </a:p>
        </p:txBody>
      </p:sp>
      <p:sp>
        <p:nvSpPr>
          <p:cNvPr id="66" name="TextBox 3"/>
          <p:cNvSpPr txBox="1"/>
          <p:nvPr/>
        </p:nvSpPr>
        <p:spPr>
          <a:xfrm>
            <a:off x="2506971" y="3459380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67" name="TextBox 4"/>
          <p:cNvSpPr txBox="1"/>
          <p:nvPr/>
        </p:nvSpPr>
        <p:spPr>
          <a:xfrm>
            <a:off x="4144403" y="2891527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1" name="TextBox 6"/>
          <p:cNvSpPr txBox="1"/>
          <p:nvPr/>
        </p:nvSpPr>
        <p:spPr>
          <a:xfrm>
            <a:off x="6536667" y="3030026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72" name="Oval 7"/>
          <p:cNvSpPr/>
          <p:nvPr/>
        </p:nvSpPr>
        <p:spPr>
          <a:xfrm>
            <a:off x="1825755" y="307067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Oval 8"/>
          <p:cNvSpPr/>
          <p:nvPr/>
        </p:nvSpPr>
        <p:spPr>
          <a:xfrm>
            <a:off x="5816587" y="307067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7" name="Straight Arrow Connector 14"/>
          <p:cNvCxnSpPr>
            <a:stCxn id="67" idx="3"/>
            <a:endCxn id="76" idx="2"/>
          </p:cNvCxnSpPr>
          <p:nvPr/>
        </p:nvCxnSpPr>
        <p:spPr>
          <a:xfrm flipV="1">
            <a:off x="5396669" y="3214692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20"/>
          <p:cNvCxnSpPr>
            <a:stCxn id="76" idx="6"/>
            <a:endCxn id="71" idx="1"/>
          </p:cNvCxnSpPr>
          <p:nvPr/>
        </p:nvCxnSpPr>
        <p:spPr>
          <a:xfrm>
            <a:off x="6104619" y="3214692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23"/>
          <p:cNvCxnSpPr>
            <a:endCxn id="72" idx="2"/>
          </p:cNvCxnSpPr>
          <p:nvPr/>
        </p:nvCxnSpPr>
        <p:spPr>
          <a:xfrm flipV="1">
            <a:off x="893027" y="3214692"/>
            <a:ext cx="932728" cy="101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26"/>
          <p:cNvCxnSpPr>
            <a:stCxn id="71" idx="3"/>
          </p:cNvCxnSpPr>
          <p:nvPr/>
        </p:nvCxnSpPr>
        <p:spPr>
          <a:xfrm>
            <a:off x="7238719" y="3214692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42"/>
          <p:cNvSpPr txBox="1"/>
          <p:nvPr/>
        </p:nvSpPr>
        <p:spPr>
          <a:xfrm>
            <a:off x="1177683" y="281951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87" name="TextBox 43"/>
          <p:cNvSpPr txBox="1"/>
          <p:nvPr/>
        </p:nvSpPr>
        <p:spPr>
          <a:xfrm>
            <a:off x="7699321" y="280162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0" name="TextBox 44"/>
          <p:cNvSpPr txBox="1"/>
          <p:nvPr/>
        </p:nvSpPr>
        <p:spPr>
          <a:xfrm>
            <a:off x="1969771" y="260349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91" name="Straight Arrow Connector 45"/>
          <p:cNvCxnSpPr>
            <a:endCxn id="76" idx="4"/>
          </p:cNvCxnSpPr>
          <p:nvPr/>
        </p:nvCxnSpPr>
        <p:spPr>
          <a:xfrm flipV="1">
            <a:off x="5956806" y="3358708"/>
            <a:ext cx="3797" cy="505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48"/>
          <p:cNvSpPr txBox="1"/>
          <p:nvPr/>
        </p:nvSpPr>
        <p:spPr>
          <a:xfrm>
            <a:off x="5960603" y="346759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93" name="TextBox 49"/>
          <p:cNvSpPr txBox="1"/>
          <p:nvPr/>
        </p:nvSpPr>
        <p:spPr>
          <a:xfrm>
            <a:off x="5370459" y="3570690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95" name="TextBox 50"/>
          <p:cNvSpPr txBox="1"/>
          <p:nvPr/>
        </p:nvSpPr>
        <p:spPr>
          <a:xfrm>
            <a:off x="5393683" y="281951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6" name="TextBox 73"/>
          <p:cNvSpPr txBox="1"/>
          <p:nvPr/>
        </p:nvSpPr>
        <p:spPr>
          <a:xfrm>
            <a:off x="3818914" y="277326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7" name="TextBox 73"/>
          <p:cNvSpPr txBox="1"/>
          <p:nvPr/>
        </p:nvSpPr>
        <p:spPr>
          <a:xfrm>
            <a:off x="2077123" y="28535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98" name="TextBox 3"/>
          <p:cNvSpPr txBox="1"/>
          <p:nvPr/>
        </p:nvSpPr>
        <p:spPr>
          <a:xfrm>
            <a:off x="2512363" y="3026442"/>
            <a:ext cx="30328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100" name="Shape 61"/>
          <p:cNvCxnSpPr>
            <a:stCxn id="72" idx="6"/>
            <a:endCxn id="98" idx="1"/>
          </p:cNvCxnSpPr>
          <p:nvPr/>
        </p:nvCxnSpPr>
        <p:spPr>
          <a:xfrm flipV="1">
            <a:off x="2113787" y="3211108"/>
            <a:ext cx="398576" cy="35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hape 61"/>
          <p:cNvCxnSpPr>
            <a:stCxn id="72" idx="6"/>
            <a:endCxn id="66" idx="1"/>
          </p:cNvCxnSpPr>
          <p:nvPr/>
        </p:nvCxnSpPr>
        <p:spPr>
          <a:xfrm>
            <a:off x="2113787" y="3214692"/>
            <a:ext cx="393184" cy="4293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7"/>
          <p:cNvSpPr/>
          <p:nvPr/>
        </p:nvSpPr>
        <p:spPr>
          <a:xfrm>
            <a:off x="3193943" y="307067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4" name="Shape 61"/>
          <p:cNvCxnSpPr>
            <a:stCxn id="98" idx="3"/>
            <a:endCxn id="103" idx="2"/>
          </p:cNvCxnSpPr>
          <p:nvPr/>
        </p:nvCxnSpPr>
        <p:spPr>
          <a:xfrm>
            <a:off x="2815651" y="3211108"/>
            <a:ext cx="378292" cy="358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hape 61"/>
          <p:cNvCxnSpPr>
            <a:stCxn id="66" idx="3"/>
            <a:endCxn id="103" idx="4"/>
          </p:cNvCxnSpPr>
          <p:nvPr/>
        </p:nvCxnSpPr>
        <p:spPr>
          <a:xfrm flipV="1">
            <a:off x="2867967" y="3358708"/>
            <a:ext cx="469992" cy="28533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hape 61"/>
          <p:cNvCxnSpPr>
            <a:stCxn id="103" idx="6"/>
            <a:endCxn id="67" idx="1"/>
          </p:cNvCxnSpPr>
          <p:nvPr/>
        </p:nvCxnSpPr>
        <p:spPr>
          <a:xfrm>
            <a:off x="3481975" y="3214692"/>
            <a:ext cx="662428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330395" y="2210131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(1+TdS)/(1+0,1TdS)</a:t>
            </a:r>
            <a:endParaRPr lang="en-US" dirty="0"/>
          </a:p>
        </p:txBody>
      </p:sp>
      <p:cxnSp>
        <p:nvCxnSpPr>
          <p:cNvPr id="109" name="Shape 58"/>
          <p:cNvCxnSpPr>
            <a:stCxn id="108" idx="1"/>
            <a:endCxn id="72" idx="0"/>
          </p:cNvCxnSpPr>
          <p:nvPr/>
        </p:nvCxnSpPr>
        <p:spPr>
          <a:xfrm rot="10800000" flipV="1">
            <a:off x="1969771" y="2394796"/>
            <a:ext cx="360624" cy="67587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hape 61"/>
          <p:cNvCxnSpPr>
            <a:endCxn id="108" idx="3"/>
          </p:cNvCxnSpPr>
          <p:nvPr/>
        </p:nvCxnSpPr>
        <p:spPr>
          <a:xfrm rot="10800000">
            <a:off x="4290163" y="2394797"/>
            <a:ext cx="3239723" cy="817530"/>
          </a:xfrm>
          <a:prstGeom prst="bentConnector3">
            <a:avLst>
              <a:gd name="adj1" fmla="val 42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148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3</a:t>
            </a:r>
            <a:endParaRPr lang="en-US" sz="4400" dirty="0"/>
          </a:p>
        </p:txBody>
      </p:sp>
      <p:sp>
        <p:nvSpPr>
          <p:cNvPr id="65" name="TextBox 64"/>
          <p:cNvSpPr txBox="1"/>
          <p:nvPr/>
        </p:nvSpPr>
        <p:spPr>
          <a:xfrm>
            <a:off x="2003034" y="5209742"/>
            <a:ext cx="542417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Include droop and the ability to set power</a:t>
            </a:r>
          </a:p>
        </p:txBody>
      </p:sp>
      <p:sp>
        <p:nvSpPr>
          <p:cNvPr id="66" name="TextBox 3"/>
          <p:cNvSpPr txBox="1"/>
          <p:nvPr/>
        </p:nvSpPr>
        <p:spPr>
          <a:xfrm>
            <a:off x="2491069" y="300619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67" name="TextBox 4"/>
          <p:cNvSpPr txBox="1"/>
          <p:nvPr/>
        </p:nvSpPr>
        <p:spPr>
          <a:xfrm>
            <a:off x="4128501" y="2875646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sp>
        <p:nvSpPr>
          <p:cNvPr id="71" name="TextBox 6"/>
          <p:cNvSpPr txBox="1"/>
          <p:nvPr/>
        </p:nvSpPr>
        <p:spPr>
          <a:xfrm>
            <a:off x="6520765" y="3014145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sp>
        <p:nvSpPr>
          <p:cNvPr id="72" name="Oval 7"/>
          <p:cNvSpPr/>
          <p:nvPr/>
        </p:nvSpPr>
        <p:spPr>
          <a:xfrm>
            <a:off x="1809853" y="305479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8"/>
          <p:cNvSpPr/>
          <p:nvPr/>
        </p:nvSpPr>
        <p:spPr>
          <a:xfrm>
            <a:off x="5800685" y="305479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14"/>
          <p:cNvCxnSpPr>
            <a:stCxn id="67" idx="3"/>
            <a:endCxn id="76" idx="2"/>
          </p:cNvCxnSpPr>
          <p:nvPr/>
        </p:nvCxnSpPr>
        <p:spPr>
          <a:xfrm flipV="1">
            <a:off x="5380767" y="3198811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20"/>
          <p:cNvCxnSpPr>
            <a:stCxn id="76" idx="6"/>
            <a:endCxn id="71" idx="1"/>
          </p:cNvCxnSpPr>
          <p:nvPr/>
        </p:nvCxnSpPr>
        <p:spPr>
          <a:xfrm>
            <a:off x="6088717" y="3198811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23"/>
          <p:cNvCxnSpPr>
            <a:endCxn id="72" idx="2"/>
          </p:cNvCxnSpPr>
          <p:nvPr/>
        </p:nvCxnSpPr>
        <p:spPr>
          <a:xfrm flipV="1">
            <a:off x="877125" y="3198811"/>
            <a:ext cx="932728" cy="101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26"/>
          <p:cNvCxnSpPr>
            <a:stCxn id="71" idx="3"/>
          </p:cNvCxnSpPr>
          <p:nvPr/>
        </p:nvCxnSpPr>
        <p:spPr>
          <a:xfrm>
            <a:off x="7222817" y="3198811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42"/>
          <p:cNvSpPr txBox="1"/>
          <p:nvPr/>
        </p:nvSpPr>
        <p:spPr>
          <a:xfrm>
            <a:off x="1161781" y="280363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87" name="TextBox 43"/>
          <p:cNvSpPr txBox="1"/>
          <p:nvPr/>
        </p:nvSpPr>
        <p:spPr>
          <a:xfrm>
            <a:off x="7683419" y="27857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0" name="TextBox 44"/>
          <p:cNvSpPr txBox="1"/>
          <p:nvPr/>
        </p:nvSpPr>
        <p:spPr>
          <a:xfrm>
            <a:off x="1683524" y="269098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91" name="Straight Arrow Connector 45"/>
          <p:cNvCxnSpPr>
            <a:endCxn id="76" idx="4"/>
          </p:cNvCxnSpPr>
          <p:nvPr/>
        </p:nvCxnSpPr>
        <p:spPr>
          <a:xfrm flipV="1">
            <a:off x="5940904" y="3342827"/>
            <a:ext cx="3797" cy="505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48"/>
          <p:cNvSpPr txBox="1"/>
          <p:nvPr/>
        </p:nvSpPr>
        <p:spPr>
          <a:xfrm>
            <a:off x="5960603" y="324497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93" name="TextBox 49"/>
          <p:cNvSpPr txBox="1"/>
          <p:nvPr/>
        </p:nvSpPr>
        <p:spPr>
          <a:xfrm>
            <a:off x="5553340" y="349119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95" name="TextBox 50"/>
          <p:cNvSpPr txBox="1"/>
          <p:nvPr/>
        </p:nvSpPr>
        <p:spPr>
          <a:xfrm>
            <a:off x="5377781" y="280363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6" name="TextBox 73"/>
          <p:cNvSpPr txBox="1"/>
          <p:nvPr/>
        </p:nvSpPr>
        <p:spPr>
          <a:xfrm>
            <a:off x="3739404" y="277328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97" name="TextBox 73"/>
          <p:cNvSpPr txBox="1"/>
          <p:nvPr/>
        </p:nvSpPr>
        <p:spPr>
          <a:xfrm>
            <a:off x="2061221" y="28376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98" name="TextBox 3"/>
          <p:cNvSpPr txBox="1"/>
          <p:nvPr/>
        </p:nvSpPr>
        <p:spPr>
          <a:xfrm>
            <a:off x="2496461" y="2581207"/>
            <a:ext cx="30328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100" name="Shape 61"/>
          <p:cNvCxnSpPr>
            <a:stCxn id="72" idx="6"/>
            <a:endCxn id="98" idx="1"/>
          </p:cNvCxnSpPr>
          <p:nvPr/>
        </p:nvCxnSpPr>
        <p:spPr>
          <a:xfrm flipV="1">
            <a:off x="2097885" y="2765873"/>
            <a:ext cx="398576" cy="43293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hape 61"/>
          <p:cNvCxnSpPr>
            <a:stCxn id="72" idx="6"/>
            <a:endCxn id="66" idx="1"/>
          </p:cNvCxnSpPr>
          <p:nvPr/>
        </p:nvCxnSpPr>
        <p:spPr>
          <a:xfrm flipV="1">
            <a:off x="2097885" y="3190860"/>
            <a:ext cx="393184" cy="79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7"/>
          <p:cNvSpPr/>
          <p:nvPr/>
        </p:nvSpPr>
        <p:spPr>
          <a:xfrm>
            <a:off x="3042874" y="305479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hape 61"/>
          <p:cNvCxnSpPr>
            <a:stCxn id="98" idx="3"/>
            <a:endCxn id="103" idx="0"/>
          </p:cNvCxnSpPr>
          <p:nvPr/>
        </p:nvCxnSpPr>
        <p:spPr>
          <a:xfrm>
            <a:off x="2799749" y="2765873"/>
            <a:ext cx="387141" cy="28892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hape 61"/>
          <p:cNvCxnSpPr>
            <a:stCxn id="66" idx="3"/>
            <a:endCxn id="103" idx="2"/>
          </p:cNvCxnSpPr>
          <p:nvPr/>
        </p:nvCxnSpPr>
        <p:spPr>
          <a:xfrm>
            <a:off x="2852065" y="3190860"/>
            <a:ext cx="190809" cy="79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hape 61"/>
          <p:cNvCxnSpPr>
            <a:stCxn id="103" idx="6"/>
            <a:endCxn id="132" idx="2"/>
          </p:cNvCxnSpPr>
          <p:nvPr/>
        </p:nvCxnSpPr>
        <p:spPr>
          <a:xfrm flipV="1">
            <a:off x="3330906" y="3197118"/>
            <a:ext cx="205483" cy="169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2505317" y="2067034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smtClean="0"/>
              <a:t>(1+TdS)/(1+0,1TdS)</a:t>
            </a:r>
            <a:endParaRPr lang="en-US" dirty="0"/>
          </a:p>
        </p:txBody>
      </p:sp>
      <p:cxnSp>
        <p:nvCxnSpPr>
          <p:cNvPr id="109" name="Shape 58"/>
          <p:cNvCxnSpPr>
            <a:stCxn id="108" idx="1"/>
            <a:endCxn id="72" idx="0"/>
          </p:cNvCxnSpPr>
          <p:nvPr/>
        </p:nvCxnSpPr>
        <p:spPr>
          <a:xfrm rot="10800000" flipV="1">
            <a:off x="1953869" y="2251699"/>
            <a:ext cx="551448" cy="80309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hape 61"/>
          <p:cNvCxnSpPr>
            <a:endCxn id="108" idx="3"/>
          </p:cNvCxnSpPr>
          <p:nvPr/>
        </p:nvCxnSpPr>
        <p:spPr>
          <a:xfrm rot="10800000">
            <a:off x="4465084" y="2251700"/>
            <a:ext cx="3104558" cy="952676"/>
          </a:xfrm>
          <a:prstGeom prst="bentConnector3">
            <a:avLst>
              <a:gd name="adj1" fmla="val -19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3536389" y="305310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hape 61"/>
          <p:cNvCxnSpPr>
            <a:stCxn id="134" idx="3"/>
            <a:endCxn id="132" idx="4"/>
          </p:cNvCxnSpPr>
          <p:nvPr/>
        </p:nvCxnSpPr>
        <p:spPr>
          <a:xfrm flipV="1">
            <a:off x="1393764" y="3341134"/>
            <a:ext cx="2286641" cy="72305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034370" y="387952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2332012" y="3505474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droop</a:t>
            </a:r>
            <a:endParaRPr lang="en-US"/>
          </a:p>
        </p:txBody>
      </p:sp>
      <p:cxnSp>
        <p:nvCxnSpPr>
          <p:cNvPr id="136" name="Shape 61"/>
          <p:cNvCxnSpPr>
            <a:endCxn id="135" idx="3"/>
          </p:cNvCxnSpPr>
          <p:nvPr/>
        </p:nvCxnSpPr>
        <p:spPr>
          <a:xfrm rot="5400000">
            <a:off x="2994945" y="3297829"/>
            <a:ext cx="477788" cy="30683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hape 61"/>
          <p:cNvCxnSpPr>
            <a:stCxn id="135" idx="1"/>
            <a:endCxn id="72" idx="4"/>
          </p:cNvCxnSpPr>
          <p:nvPr/>
        </p:nvCxnSpPr>
        <p:spPr>
          <a:xfrm rot="10800000">
            <a:off x="1953870" y="3342828"/>
            <a:ext cx="378143" cy="34731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hape 61"/>
          <p:cNvCxnSpPr>
            <a:stCxn id="132" idx="6"/>
            <a:endCxn id="67" idx="1"/>
          </p:cNvCxnSpPr>
          <p:nvPr/>
        </p:nvCxnSpPr>
        <p:spPr>
          <a:xfrm>
            <a:off x="3824421" y="3197118"/>
            <a:ext cx="304080" cy="169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44"/>
          <p:cNvSpPr txBox="1"/>
          <p:nvPr/>
        </p:nvSpPr>
        <p:spPr>
          <a:xfrm>
            <a:off x="1985673" y="324757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0" name="TextBox 73"/>
          <p:cNvSpPr txBox="1"/>
          <p:nvPr/>
        </p:nvSpPr>
        <p:spPr>
          <a:xfrm>
            <a:off x="3302080" y="277328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1119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y/p</a:t>
            </a:r>
            <a:endParaRPr lang="en-US" sz="40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1435608" y="5952744"/>
            <a:ext cx="70683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429936" y="1268760"/>
            <a:ext cx="0" cy="46805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/>
          <p:cNvSpPr/>
          <p:nvPr/>
        </p:nvSpPr>
        <p:spPr>
          <a:xfrm>
            <a:off x="1435608" y="1508760"/>
            <a:ext cx="6428232" cy="4416552"/>
          </a:xfrm>
          <a:custGeom>
            <a:avLst/>
            <a:gdLst>
              <a:gd name="connsiteX0" fmla="*/ 0 w 6428232"/>
              <a:gd name="connsiteY0" fmla="*/ 4416552 h 4416552"/>
              <a:gd name="connsiteX1" fmla="*/ 4178808 w 6428232"/>
              <a:gd name="connsiteY1" fmla="*/ 2788920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28232" h="4416552">
                <a:moveTo>
                  <a:pt x="0" y="4416552"/>
                </a:moveTo>
                <a:cubicBezTo>
                  <a:pt x="1553718" y="3970782"/>
                  <a:pt x="2732532" y="3214116"/>
                  <a:pt x="3803904" y="2478024"/>
                </a:cubicBezTo>
                <a:cubicBezTo>
                  <a:pt x="4875276" y="1741932"/>
                  <a:pt x="5702046" y="1017270"/>
                  <a:pt x="6428232" y="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001000" y="602589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97280" y="156362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7" name="Freeform 66"/>
          <p:cNvSpPr/>
          <p:nvPr/>
        </p:nvSpPr>
        <p:spPr>
          <a:xfrm>
            <a:off x="1453896" y="2048256"/>
            <a:ext cx="6409944" cy="3858768"/>
          </a:xfrm>
          <a:custGeom>
            <a:avLst/>
            <a:gdLst>
              <a:gd name="connsiteX0" fmla="*/ 0 w 6428232"/>
              <a:gd name="connsiteY0" fmla="*/ 4416552 h 4416552"/>
              <a:gd name="connsiteX1" fmla="*/ 4178808 w 6428232"/>
              <a:gd name="connsiteY1" fmla="*/ 2788920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09944"/>
              <a:gd name="connsiteY0" fmla="*/ 4160520 h 4160520"/>
              <a:gd name="connsiteX1" fmla="*/ 3785616 w 6409944"/>
              <a:gd name="connsiteY1" fmla="*/ 2478024 h 4160520"/>
              <a:gd name="connsiteX2" fmla="*/ 6409944 w 6409944"/>
              <a:gd name="connsiteY2" fmla="*/ 0 h 4160520"/>
              <a:gd name="connsiteX0" fmla="*/ 0 w 6409944"/>
              <a:gd name="connsiteY0" fmla="*/ 3858768 h 3858768"/>
              <a:gd name="connsiteX1" fmla="*/ 3785616 w 6409944"/>
              <a:gd name="connsiteY1" fmla="*/ 2176272 h 3858768"/>
              <a:gd name="connsiteX2" fmla="*/ 6409944 w 6409944"/>
              <a:gd name="connsiteY2" fmla="*/ 0 h 3858768"/>
              <a:gd name="connsiteX0" fmla="*/ 0 w 6409944"/>
              <a:gd name="connsiteY0" fmla="*/ 3858768 h 3858768"/>
              <a:gd name="connsiteX1" fmla="*/ 3803904 w 6409944"/>
              <a:gd name="connsiteY1" fmla="*/ 2304288 h 3858768"/>
              <a:gd name="connsiteX2" fmla="*/ 6409944 w 6409944"/>
              <a:gd name="connsiteY2" fmla="*/ 0 h 3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09944" h="3858768">
                <a:moveTo>
                  <a:pt x="0" y="3858768"/>
                </a:moveTo>
                <a:cubicBezTo>
                  <a:pt x="1553718" y="3412998"/>
                  <a:pt x="2735580" y="2947416"/>
                  <a:pt x="3803904" y="2304288"/>
                </a:cubicBezTo>
                <a:cubicBezTo>
                  <a:pt x="4872228" y="1661160"/>
                  <a:pt x="5683758" y="1017270"/>
                  <a:pt x="6409944" y="0"/>
                </a:cubicBezTo>
              </a:path>
            </a:pathLst>
          </a:cu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Freeform 67"/>
          <p:cNvSpPr/>
          <p:nvPr/>
        </p:nvSpPr>
        <p:spPr>
          <a:xfrm>
            <a:off x="1444752" y="1097280"/>
            <a:ext cx="6419088" cy="4837176"/>
          </a:xfrm>
          <a:custGeom>
            <a:avLst/>
            <a:gdLst>
              <a:gd name="connsiteX0" fmla="*/ 0 w 6428232"/>
              <a:gd name="connsiteY0" fmla="*/ 4416552 h 4416552"/>
              <a:gd name="connsiteX1" fmla="*/ 4178808 w 6428232"/>
              <a:gd name="connsiteY1" fmla="*/ 2788920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19088"/>
              <a:gd name="connsiteY0" fmla="*/ 4837176 h 4837176"/>
              <a:gd name="connsiteX1" fmla="*/ 3794760 w 6419088"/>
              <a:gd name="connsiteY1" fmla="*/ 2478024 h 4837176"/>
              <a:gd name="connsiteX2" fmla="*/ 6419088 w 6419088"/>
              <a:gd name="connsiteY2" fmla="*/ 0 h 4837176"/>
              <a:gd name="connsiteX0" fmla="*/ 0 w 6419088"/>
              <a:gd name="connsiteY0" fmla="*/ 4837176 h 4837176"/>
              <a:gd name="connsiteX1" fmla="*/ 3849624 w 6419088"/>
              <a:gd name="connsiteY1" fmla="*/ 2587752 h 4837176"/>
              <a:gd name="connsiteX2" fmla="*/ 6419088 w 6419088"/>
              <a:gd name="connsiteY2" fmla="*/ 0 h 483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9088" h="4837176">
                <a:moveTo>
                  <a:pt x="0" y="4837176"/>
                </a:moveTo>
                <a:cubicBezTo>
                  <a:pt x="1553718" y="4391406"/>
                  <a:pt x="2779776" y="3393948"/>
                  <a:pt x="3849624" y="2587752"/>
                </a:cubicBezTo>
                <a:cubicBezTo>
                  <a:pt x="4919472" y="1781556"/>
                  <a:pt x="5692902" y="1017270"/>
                  <a:pt x="6419088" y="0"/>
                </a:cubicBezTo>
              </a:path>
            </a:pathLst>
          </a:cu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Freeform 68"/>
          <p:cNvSpPr/>
          <p:nvPr/>
        </p:nvSpPr>
        <p:spPr>
          <a:xfrm>
            <a:off x="1453896" y="713232"/>
            <a:ext cx="5943600" cy="5212080"/>
          </a:xfrm>
          <a:custGeom>
            <a:avLst/>
            <a:gdLst>
              <a:gd name="connsiteX0" fmla="*/ 0 w 6428232"/>
              <a:gd name="connsiteY0" fmla="*/ 4416552 h 4416552"/>
              <a:gd name="connsiteX1" fmla="*/ 4178808 w 6428232"/>
              <a:gd name="connsiteY1" fmla="*/ 2788920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28232"/>
              <a:gd name="connsiteY0" fmla="*/ 4416552 h 4416552"/>
              <a:gd name="connsiteX1" fmla="*/ 3803904 w 6428232"/>
              <a:gd name="connsiteY1" fmla="*/ 2478024 h 4416552"/>
              <a:gd name="connsiteX2" fmla="*/ 6428232 w 6428232"/>
              <a:gd name="connsiteY2" fmla="*/ 0 h 4416552"/>
              <a:gd name="connsiteX0" fmla="*/ 0 w 6400800"/>
              <a:gd name="connsiteY0" fmla="*/ 5084064 h 5084064"/>
              <a:gd name="connsiteX1" fmla="*/ 3776472 w 6400800"/>
              <a:gd name="connsiteY1" fmla="*/ 2478024 h 5084064"/>
              <a:gd name="connsiteX2" fmla="*/ 6400800 w 6400800"/>
              <a:gd name="connsiteY2" fmla="*/ 0 h 5084064"/>
              <a:gd name="connsiteX0" fmla="*/ 0 w 5943600"/>
              <a:gd name="connsiteY0" fmla="*/ 5212080 h 5212080"/>
              <a:gd name="connsiteX1" fmla="*/ 3776472 w 5943600"/>
              <a:gd name="connsiteY1" fmla="*/ 2606040 h 5212080"/>
              <a:gd name="connsiteX2" fmla="*/ 5943600 w 5943600"/>
              <a:gd name="connsiteY2" fmla="*/ 0 h 5212080"/>
              <a:gd name="connsiteX0" fmla="*/ 0 w 5943600"/>
              <a:gd name="connsiteY0" fmla="*/ 5212080 h 5212080"/>
              <a:gd name="connsiteX1" fmla="*/ 3776472 w 5943600"/>
              <a:gd name="connsiteY1" fmla="*/ 2606040 h 5212080"/>
              <a:gd name="connsiteX2" fmla="*/ 5943600 w 5943600"/>
              <a:gd name="connsiteY2" fmla="*/ 0 h 5212080"/>
              <a:gd name="connsiteX0" fmla="*/ 0 w 5943600"/>
              <a:gd name="connsiteY0" fmla="*/ 5212080 h 5212080"/>
              <a:gd name="connsiteX1" fmla="*/ 3776472 w 5943600"/>
              <a:gd name="connsiteY1" fmla="*/ 2606040 h 5212080"/>
              <a:gd name="connsiteX2" fmla="*/ 5943600 w 5943600"/>
              <a:gd name="connsiteY2" fmla="*/ 0 h 5212080"/>
              <a:gd name="connsiteX0" fmla="*/ 0 w 5943600"/>
              <a:gd name="connsiteY0" fmla="*/ 5212080 h 5212080"/>
              <a:gd name="connsiteX1" fmla="*/ 3776472 w 5943600"/>
              <a:gd name="connsiteY1" fmla="*/ 2606040 h 5212080"/>
              <a:gd name="connsiteX2" fmla="*/ 5943600 w 5943600"/>
              <a:gd name="connsiteY2" fmla="*/ 0 h 521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43600" h="5212080">
                <a:moveTo>
                  <a:pt x="0" y="5212080"/>
                </a:moveTo>
                <a:cubicBezTo>
                  <a:pt x="1443990" y="4546854"/>
                  <a:pt x="2950464" y="3374136"/>
                  <a:pt x="3776472" y="2606040"/>
                </a:cubicBezTo>
                <a:cubicBezTo>
                  <a:pt x="4602480" y="1837944"/>
                  <a:pt x="5217414" y="1017270"/>
                  <a:pt x="5943600" y="0"/>
                </a:cubicBezTo>
              </a:path>
            </a:pathLst>
          </a:cu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5852160" y="3511296"/>
            <a:ext cx="0" cy="263347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1207008" y="3502152"/>
            <a:ext cx="464515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614416" y="6099048"/>
            <a:ext cx="109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Wanted p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 rot="16200000">
            <a:off x="27432" y="3072384"/>
            <a:ext cx="1915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Assumed correct y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6318504" y="1097280"/>
            <a:ext cx="0" cy="35295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882896" y="1298448"/>
            <a:ext cx="134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Decreased h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382512" y="4014216"/>
            <a:ext cx="126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h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1938528" y="1911096"/>
            <a:ext cx="309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Curves made at commissioning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/>
              <a:t>Ramp</a:t>
            </a:r>
            <a:endParaRPr lang="en-US" sz="40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1435608" y="5330952"/>
            <a:ext cx="70683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426464" y="1268760"/>
            <a:ext cx="3472" cy="5324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690104" y="540410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Time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97280" y="156362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y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426464" y="1618488"/>
            <a:ext cx="4718304" cy="37033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31336" y="3639312"/>
            <a:ext cx="440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 smtClean="0"/>
              <a:t>dy/dt</a:t>
            </a:r>
            <a:r>
              <a:rPr lang="nb-NO" sz="2400" dirty="0" smtClean="0"/>
              <a:t> = 1% per full stroke (</a:t>
            </a:r>
            <a:r>
              <a:rPr lang="nb-NO" sz="2400" dirty="0" err="1" smtClean="0"/>
              <a:t>typical</a:t>
            </a:r>
            <a:r>
              <a:rPr lang="nb-NO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6964" y="1659035"/>
            <a:ext cx="50366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PID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31956" y="1520536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24220" y="1659035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sp>
        <p:nvSpPr>
          <p:cNvPr id="8" name="Oval 7"/>
          <p:cNvSpPr/>
          <p:nvPr/>
        </p:nvSpPr>
        <p:spPr>
          <a:xfrm>
            <a:off x="1875748" y="169968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04140" y="169968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2163780" y="1843701"/>
            <a:ext cx="39318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>
          <a:xfrm>
            <a:off x="3060628" y="1843701"/>
            <a:ext cx="67132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4984222" y="1843701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5692172" y="1843701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8" idx="2"/>
          </p:cNvCxnSpPr>
          <p:nvPr/>
        </p:nvCxnSpPr>
        <p:spPr>
          <a:xfrm>
            <a:off x="943020" y="1843349"/>
            <a:ext cx="932728" cy="3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>
            <a:off x="6826272" y="1843701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7206660" y="1224516"/>
            <a:ext cx="0" cy="6276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019764" y="1214370"/>
            <a:ext cx="5184576" cy="92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0"/>
          </p:cNvCxnSpPr>
          <p:nvPr/>
        </p:nvCxnSpPr>
        <p:spPr>
          <a:xfrm flipV="1">
            <a:off x="2019764" y="1240419"/>
            <a:ext cx="0" cy="459266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27676" y="144852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276348" y="13045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019764" y="123250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5548156" y="1987717"/>
            <a:ext cx="0" cy="5265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79961" y="188191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209255" y="213983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4981236" y="14485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51780" y="187076"/>
            <a:ext cx="6485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Non-dimensional variables</a:t>
            </a:r>
            <a:endParaRPr lang="en-US" sz="4400" dirty="0"/>
          </a:p>
        </p:txBody>
      </p:sp>
      <p:sp>
        <p:nvSpPr>
          <p:cNvPr id="74" name="TextBox 73"/>
          <p:cNvSpPr txBox="1"/>
          <p:nvPr/>
        </p:nvSpPr>
        <p:spPr>
          <a:xfrm>
            <a:off x="3216444" y="142109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8" name="TextBox 73"/>
          <p:cNvSpPr txBox="1"/>
          <p:nvPr/>
        </p:nvSpPr>
        <p:spPr>
          <a:xfrm>
            <a:off x="2207451" y="15051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26640" y="2746341"/>
            <a:ext cx="4941707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Before we can do anything, the ability to </a:t>
            </a:r>
            <a:r>
              <a:rPr lang="en-US" i="1" dirty="0" smtClean="0"/>
              <a:t>add and subtract apples and oranges</a:t>
            </a:r>
            <a:r>
              <a:rPr lang="en-US" dirty="0" smtClean="0"/>
              <a:t> has to be made. This is done here by using </a:t>
            </a:r>
            <a:r>
              <a:rPr lang="en-US" b="1" dirty="0" smtClean="0"/>
              <a:t>non-dimensional variables</a:t>
            </a:r>
            <a:r>
              <a:rPr lang="en-US" dirty="0" smtClean="0"/>
              <a:t> with </a:t>
            </a:r>
            <a:r>
              <a:rPr lang="en-US" b="1" dirty="0" smtClean="0"/>
              <a:t>similar variations</a:t>
            </a:r>
            <a:r>
              <a:rPr lang="en-US" dirty="0" smtClean="0"/>
              <a:t> in value.</a:t>
            </a:r>
          </a:p>
          <a:p>
            <a:endParaRPr lang="en-US" dirty="0"/>
          </a:p>
          <a:p>
            <a:r>
              <a:rPr lang="en-US" dirty="0" smtClean="0"/>
              <a:t>A non-dimensional value of zero corresponds to zero in engineering unit, and a non-dimensional value of 1 corresponds to the nominal value. Nominal values are the values producing </a:t>
            </a:r>
            <a:r>
              <a:rPr lang="en-US" b="1" dirty="0" smtClean="0"/>
              <a:t>nominal power</a:t>
            </a:r>
            <a:r>
              <a:rPr lang="en-US" dirty="0" smtClean="0"/>
              <a:t>. This is sometimes called </a:t>
            </a:r>
            <a:r>
              <a:rPr lang="en-US" i="1" dirty="0" smtClean="0"/>
              <a:t>per unit</a:t>
            </a:r>
            <a:r>
              <a:rPr lang="en-US" dirty="0" smtClean="0"/>
              <a:t> or </a:t>
            </a:r>
            <a:r>
              <a:rPr lang="en-US" i="1" dirty="0" err="1" smtClean="0"/>
              <a:t>pu</a:t>
            </a:r>
            <a:r>
              <a:rPr lang="en-US" dirty="0" smtClean="0"/>
              <a:t>, where the nominal power is the </a:t>
            </a:r>
            <a:r>
              <a:rPr lang="en-US" i="1" dirty="0" smtClean="0"/>
              <a:t>base unit</a:t>
            </a:r>
            <a:r>
              <a:rPr lang="en-US" dirty="0" smtClean="0"/>
              <a:t>.</a:t>
            </a:r>
            <a:r>
              <a:rPr lang="en-US" sz="2000" baseline="-25000" dirty="0" smtClean="0"/>
              <a:t>	</a:t>
            </a:r>
            <a:endParaRPr lang="en-US" sz="20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5634853" y="2747667"/>
            <a:ext cx="2721969" cy="15286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 = N/N</a:t>
            </a:r>
            <a:r>
              <a:rPr lang="en-US" sz="2000" baseline="-25000" dirty="0" smtClean="0"/>
              <a:t>0</a:t>
            </a:r>
          </a:p>
          <a:p>
            <a:pPr algn="ctr"/>
            <a:r>
              <a:rPr lang="en-US" sz="2000" dirty="0" smtClean="0"/>
              <a:t>p = P/P</a:t>
            </a:r>
            <a:r>
              <a:rPr lang="en-US" sz="2000" baseline="-25000" dirty="0" smtClean="0"/>
              <a:t>0</a:t>
            </a:r>
          </a:p>
          <a:p>
            <a:pPr algn="ctr"/>
            <a:r>
              <a:rPr lang="en-US" sz="2000" dirty="0" smtClean="0"/>
              <a:t>y = Y/Y</a:t>
            </a:r>
            <a:r>
              <a:rPr lang="en-US" sz="2000" baseline="-25000" dirty="0" smtClean="0"/>
              <a:t>0</a:t>
            </a:r>
          </a:p>
          <a:p>
            <a:pPr algn="ctr"/>
            <a:r>
              <a:rPr lang="en-US" sz="2000" dirty="0" smtClean="0"/>
              <a:t>f </a:t>
            </a:r>
            <a:r>
              <a:rPr lang="en-US" sz="2000" dirty="0"/>
              <a:t>= </a:t>
            </a:r>
            <a:r>
              <a:rPr lang="en-US" sz="2000" dirty="0" smtClean="0"/>
              <a:t>F/F</a:t>
            </a:r>
            <a:r>
              <a:rPr lang="en-US" sz="2000" baseline="-25000" dirty="0" smtClean="0"/>
              <a:t>0</a:t>
            </a:r>
          </a:p>
          <a:p>
            <a:pPr algn="ctr"/>
            <a:r>
              <a:rPr lang="en-US" sz="2000" baseline="-25000" dirty="0" smtClean="0"/>
              <a:t>and so on</a:t>
            </a:r>
            <a:endParaRPr lang="en-US" sz="20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5626901" y="4393587"/>
            <a:ext cx="2721969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can see that n = f</a:t>
            </a:r>
          </a:p>
          <a:p>
            <a:r>
              <a:rPr lang="en-US" sz="2000" dirty="0" smtClean="0"/>
              <a:t>y and p can be added and so on.</a:t>
            </a:r>
            <a:endParaRPr lang="en-US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148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4</a:t>
            </a:r>
            <a:endParaRPr lang="en-US" sz="4400" dirty="0"/>
          </a:p>
        </p:txBody>
      </p:sp>
      <p:sp>
        <p:nvSpPr>
          <p:cNvPr id="65" name="TextBox 64"/>
          <p:cNvSpPr txBox="1"/>
          <p:nvPr/>
        </p:nvSpPr>
        <p:spPr>
          <a:xfrm>
            <a:off x="1056428" y="4867835"/>
            <a:ext cx="7276539" cy="677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Include y/p curve, ramp and servo (simplify PI block).</a:t>
            </a:r>
          </a:p>
          <a:p>
            <a:r>
              <a:rPr lang="en-US" sz="1400" dirty="0" smtClean="0"/>
              <a:t>Example showing the principle. Variations occurs in real governors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260241" y="2842696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</a:t>
            </a:r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674040" y="288334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584715" y="288334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>
            <a:stCxn id="70" idx="6"/>
            <a:endCxn id="69" idx="1"/>
          </p:cNvCxnSpPr>
          <p:nvPr/>
        </p:nvCxnSpPr>
        <p:spPr>
          <a:xfrm>
            <a:off x="1962072" y="3027362"/>
            <a:ext cx="29816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9" idx="3"/>
            <a:endCxn id="156" idx="2"/>
          </p:cNvCxnSpPr>
          <p:nvPr/>
        </p:nvCxnSpPr>
        <p:spPr>
          <a:xfrm>
            <a:off x="2621237" y="3027362"/>
            <a:ext cx="101874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54" idx="3"/>
            <a:endCxn id="73" idx="2"/>
          </p:cNvCxnSpPr>
          <p:nvPr/>
        </p:nvCxnSpPr>
        <p:spPr>
          <a:xfrm flipV="1">
            <a:off x="6314873" y="3027362"/>
            <a:ext cx="26984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28032" y="377652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188108" y="266478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803891" y="241253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cxnSp>
        <p:nvCxnSpPr>
          <p:cNvPr id="141" name="Straight Arrow Connector 140"/>
          <p:cNvCxnSpPr>
            <a:endCxn id="73" idx="4"/>
          </p:cNvCxnSpPr>
          <p:nvPr/>
        </p:nvCxnSpPr>
        <p:spPr>
          <a:xfrm flipV="1">
            <a:off x="6726803" y="3171378"/>
            <a:ext cx="1928" cy="4385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6714358" y="30699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6687377" y="3392075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6319186" y="264088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2004364" y="2030622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(1+TdS)/(1+0,1TdS)</a:t>
            </a:r>
            <a:endParaRPr lang="en-US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795779" y="3055093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011803" y="269505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2016323" y="3341637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droop</a:t>
            </a:r>
            <a:endParaRPr lang="en-US"/>
          </a:p>
        </p:txBody>
      </p:sp>
      <p:cxnSp>
        <p:nvCxnSpPr>
          <p:cNvPr id="150" name="Straight Arrow Connector 149"/>
          <p:cNvCxnSpPr>
            <a:stCxn id="153" idx="3"/>
            <a:endCxn id="154" idx="1"/>
          </p:cNvCxnSpPr>
          <p:nvPr/>
        </p:nvCxnSpPr>
        <p:spPr>
          <a:xfrm>
            <a:off x="4857747" y="3027362"/>
            <a:ext cx="20486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hape 51"/>
          <p:cNvCxnSpPr>
            <a:endCxn id="149" idx="3"/>
          </p:cNvCxnSpPr>
          <p:nvPr/>
        </p:nvCxnSpPr>
        <p:spPr>
          <a:xfrm rot="5400000">
            <a:off x="2736127" y="3066005"/>
            <a:ext cx="488905" cy="4316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783617" y="310324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145693" y="2842696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Servo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062607" y="2704197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cxnSp>
        <p:nvCxnSpPr>
          <p:cNvPr id="155" name="Shape 73"/>
          <p:cNvCxnSpPr>
            <a:stCxn id="145" idx="1"/>
            <a:endCxn id="70" idx="0"/>
          </p:cNvCxnSpPr>
          <p:nvPr/>
        </p:nvCxnSpPr>
        <p:spPr>
          <a:xfrm rot="10800000" flipV="1">
            <a:off x="1818056" y="2215288"/>
            <a:ext cx="186308" cy="66805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Oval 155"/>
          <p:cNvSpPr/>
          <p:nvPr/>
        </p:nvSpPr>
        <p:spPr>
          <a:xfrm>
            <a:off x="3639979" y="288334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hape 94"/>
          <p:cNvCxnSpPr>
            <a:stCxn id="88" idx="3"/>
            <a:endCxn id="162" idx="1"/>
          </p:cNvCxnSpPr>
          <p:nvPr/>
        </p:nvCxnSpPr>
        <p:spPr>
          <a:xfrm>
            <a:off x="1187426" y="3961186"/>
            <a:ext cx="841965" cy="443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7164788" y="2841656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cxnSp>
        <p:nvCxnSpPr>
          <p:cNvPr id="161" name="Shape 104"/>
          <p:cNvCxnSpPr>
            <a:stCxn id="73" idx="6"/>
            <a:endCxn id="159" idx="1"/>
          </p:cNvCxnSpPr>
          <p:nvPr/>
        </p:nvCxnSpPr>
        <p:spPr>
          <a:xfrm flipV="1">
            <a:off x="6872747" y="3026322"/>
            <a:ext cx="292041" cy="104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2029391" y="3780952"/>
            <a:ext cx="50045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y/p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2967264" y="3780950"/>
            <a:ext cx="6768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ramp</a:t>
            </a:r>
          </a:p>
        </p:txBody>
      </p:sp>
      <p:cxnSp>
        <p:nvCxnSpPr>
          <p:cNvPr id="165" name="Straight Arrow Connector 164"/>
          <p:cNvCxnSpPr>
            <a:stCxn id="156" idx="6"/>
            <a:endCxn id="153" idx="1"/>
          </p:cNvCxnSpPr>
          <p:nvPr/>
        </p:nvCxnSpPr>
        <p:spPr>
          <a:xfrm>
            <a:off x="3928011" y="3027362"/>
            <a:ext cx="21768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366331" y="250974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y</a:t>
            </a:r>
            <a:endParaRPr lang="en-US"/>
          </a:p>
        </p:txBody>
      </p:sp>
      <p:sp>
        <p:nvSpPr>
          <p:cNvPr id="171" name="TextBox 73"/>
          <p:cNvSpPr txBox="1"/>
          <p:nvPr/>
        </p:nvSpPr>
        <p:spPr>
          <a:xfrm>
            <a:off x="1921207" y="27058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72" name="Shape 61"/>
          <p:cNvCxnSpPr>
            <a:stCxn id="149" idx="1"/>
            <a:endCxn id="70" idx="4"/>
          </p:cNvCxnSpPr>
          <p:nvPr/>
        </p:nvCxnSpPr>
        <p:spPr>
          <a:xfrm rot="10800000">
            <a:off x="1818057" y="3171379"/>
            <a:ext cx="198267" cy="35492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hape 94"/>
          <p:cNvCxnSpPr>
            <a:stCxn id="162" idx="3"/>
            <a:endCxn id="163" idx="1"/>
          </p:cNvCxnSpPr>
          <p:nvPr/>
        </p:nvCxnSpPr>
        <p:spPr>
          <a:xfrm flipV="1">
            <a:off x="2529849" y="3965616"/>
            <a:ext cx="437415" cy="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hape 94"/>
          <p:cNvCxnSpPr>
            <a:stCxn id="163" idx="3"/>
            <a:endCxn id="156" idx="4"/>
          </p:cNvCxnSpPr>
          <p:nvPr/>
        </p:nvCxnSpPr>
        <p:spPr>
          <a:xfrm flipV="1">
            <a:off x="3644116" y="3171378"/>
            <a:ext cx="139879" cy="79423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59" idx="3"/>
          </p:cNvCxnSpPr>
          <p:nvPr/>
        </p:nvCxnSpPr>
        <p:spPr>
          <a:xfrm>
            <a:off x="7866840" y="3026322"/>
            <a:ext cx="720569" cy="3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hape 104"/>
          <p:cNvCxnSpPr>
            <a:endCxn id="145" idx="3"/>
          </p:cNvCxnSpPr>
          <p:nvPr/>
        </p:nvCxnSpPr>
        <p:spPr>
          <a:xfrm rot="10800000">
            <a:off x="3964132" y="2215289"/>
            <a:ext cx="4185959" cy="814161"/>
          </a:xfrm>
          <a:prstGeom prst="bentConnector3">
            <a:avLst>
              <a:gd name="adj1" fmla="val -1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9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148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5</a:t>
            </a:r>
            <a:endParaRPr lang="en-US" sz="4400" dirty="0"/>
          </a:p>
        </p:txBody>
      </p:sp>
      <p:sp>
        <p:nvSpPr>
          <p:cNvPr id="65" name="TextBox 64"/>
          <p:cNvSpPr txBox="1"/>
          <p:nvPr/>
        </p:nvSpPr>
        <p:spPr>
          <a:xfrm>
            <a:off x="937158" y="4692907"/>
            <a:ext cx="6775607" cy="14157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Include integrator to remove error between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and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e</a:t>
            </a:r>
            <a:r>
              <a:rPr lang="en-US" sz="2400" dirty="0" smtClean="0"/>
              <a:t> when running on the grid. Can be used on some power plants.</a:t>
            </a:r>
          </a:p>
          <a:p>
            <a:r>
              <a:rPr lang="en-US" sz="1400" dirty="0"/>
              <a:t>Example showing the principle. Variations occurs in real </a:t>
            </a:r>
            <a:r>
              <a:rPr lang="en-US" sz="1400" dirty="0" smtClean="0"/>
              <a:t>governors</a:t>
            </a:r>
            <a:r>
              <a:rPr lang="en-US" sz="1400" dirty="0"/>
              <a:t>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331803" y="2333812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</a:t>
            </a:r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745602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656277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>
            <a:stCxn id="70" idx="6"/>
            <a:endCxn id="69" idx="1"/>
          </p:cNvCxnSpPr>
          <p:nvPr/>
        </p:nvCxnSpPr>
        <p:spPr>
          <a:xfrm>
            <a:off x="2033634" y="2518478"/>
            <a:ext cx="29816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9" idx="3"/>
            <a:endCxn id="156" idx="2"/>
          </p:cNvCxnSpPr>
          <p:nvPr/>
        </p:nvCxnSpPr>
        <p:spPr>
          <a:xfrm>
            <a:off x="2692799" y="2518478"/>
            <a:ext cx="101874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54" idx="3"/>
            <a:endCxn id="73" idx="2"/>
          </p:cNvCxnSpPr>
          <p:nvPr/>
        </p:nvCxnSpPr>
        <p:spPr>
          <a:xfrm flipV="1">
            <a:off x="6386435" y="2518478"/>
            <a:ext cx="26984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9594" y="326763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259670" y="21559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875453" y="190365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6785920" y="256101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6186445" y="312968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6390748" y="213200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2075926" y="1521738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(1+TdS)/(1+0,1TdS)</a:t>
            </a:r>
            <a:endParaRPr lang="en-US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867341" y="2546209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083365" y="218616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2087885" y="2832753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droop</a:t>
            </a:r>
            <a:endParaRPr lang="en-US"/>
          </a:p>
        </p:txBody>
      </p:sp>
      <p:cxnSp>
        <p:nvCxnSpPr>
          <p:cNvPr id="150" name="Straight Arrow Connector 149"/>
          <p:cNvCxnSpPr>
            <a:stCxn id="153" idx="3"/>
            <a:endCxn id="154" idx="1"/>
          </p:cNvCxnSpPr>
          <p:nvPr/>
        </p:nvCxnSpPr>
        <p:spPr>
          <a:xfrm>
            <a:off x="4929309" y="2518478"/>
            <a:ext cx="20486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hape 51"/>
          <p:cNvCxnSpPr>
            <a:endCxn id="149" idx="3"/>
          </p:cNvCxnSpPr>
          <p:nvPr/>
        </p:nvCxnSpPr>
        <p:spPr>
          <a:xfrm rot="5400000">
            <a:off x="2807689" y="2557121"/>
            <a:ext cx="488905" cy="4316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855179" y="259436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217255" y="2333812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Servo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134169" y="2195313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cxnSp>
        <p:nvCxnSpPr>
          <p:cNvPr id="155" name="Shape 73"/>
          <p:cNvCxnSpPr>
            <a:stCxn id="145" idx="1"/>
            <a:endCxn id="70" idx="0"/>
          </p:cNvCxnSpPr>
          <p:nvPr/>
        </p:nvCxnSpPr>
        <p:spPr>
          <a:xfrm rot="10800000" flipV="1">
            <a:off x="1889618" y="1706404"/>
            <a:ext cx="186308" cy="66805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Oval 155"/>
          <p:cNvSpPr/>
          <p:nvPr/>
        </p:nvSpPr>
        <p:spPr>
          <a:xfrm>
            <a:off x="3711541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hape 94"/>
          <p:cNvCxnSpPr>
            <a:stCxn id="88" idx="3"/>
            <a:endCxn id="162" idx="1"/>
          </p:cNvCxnSpPr>
          <p:nvPr/>
        </p:nvCxnSpPr>
        <p:spPr>
          <a:xfrm>
            <a:off x="1258988" y="3452302"/>
            <a:ext cx="841965" cy="443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7236350" y="2332772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cxnSp>
        <p:nvCxnSpPr>
          <p:cNvPr id="161" name="Shape 104"/>
          <p:cNvCxnSpPr>
            <a:stCxn id="73" idx="6"/>
            <a:endCxn id="159" idx="1"/>
          </p:cNvCxnSpPr>
          <p:nvPr/>
        </p:nvCxnSpPr>
        <p:spPr>
          <a:xfrm flipV="1">
            <a:off x="6944309" y="2517438"/>
            <a:ext cx="292041" cy="104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2100953" y="3272068"/>
            <a:ext cx="50045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y/p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3038826" y="3272066"/>
            <a:ext cx="6768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ramp</a:t>
            </a:r>
          </a:p>
        </p:txBody>
      </p:sp>
      <p:cxnSp>
        <p:nvCxnSpPr>
          <p:cNvPr id="165" name="Straight Arrow Connector 164"/>
          <p:cNvCxnSpPr>
            <a:stCxn id="156" idx="6"/>
            <a:endCxn id="153" idx="1"/>
          </p:cNvCxnSpPr>
          <p:nvPr/>
        </p:nvCxnSpPr>
        <p:spPr>
          <a:xfrm>
            <a:off x="3999573" y="2518478"/>
            <a:ext cx="21768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437893" y="200086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y</a:t>
            </a:r>
            <a:endParaRPr lang="en-US"/>
          </a:p>
        </p:txBody>
      </p:sp>
      <p:sp>
        <p:nvSpPr>
          <p:cNvPr id="171" name="TextBox 73"/>
          <p:cNvSpPr txBox="1"/>
          <p:nvPr/>
        </p:nvSpPr>
        <p:spPr>
          <a:xfrm>
            <a:off x="1992769" y="21969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72" name="Shape 61"/>
          <p:cNvCxnSpPr>
            <a:stCxn id="149" idx="1"/>
            <a:endCxn id="70" idx="4"/>
          </p:cNvCxnSpPr>
          <p:nvPr/>
        </p:nvCxnSpPr>
        <p:spPr>
          <a:xfrm rot="10800000">
            <a:off x="1889619" y="2662495"/>
            <a:ext cx="198267" cy="35492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hape 94"/>
          <p:cNvCxnSpPr>
            <a:stCxn id="162" idx="3"/>
            <a:endCxn id="163" idx="1"/>
          </p:cNvCxnSpPr>
          <p:nvPr/>
        </p:nvCxnSpPr>
        <p:spPr>
          <a:xfrm flipV="1">
            <a:off x="2601411" y="3456732"/>
            <a:ext cx="437415" cy="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hape 94"/>
          <p:cNvCxnSpPr>
            <a:stCxn id="163" idx="3"/>
            <a:endCxn id="156" idx="4"/>
          </p:cNvCxnSpPr>
          <p:nvPr/>
        </p:nvCxnSpPr>
        <p:spPr>
          <a:xfrm flipV="1">
            <a:off x="3715678" y="2662494"/>
            <a:ext cx="139879" cy="79423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59" idx="3"/>
          </p:cNvCxnSpPr>
          <p:nvPr/>
        </p:nvCxnSpPr>
        <p:spPr>
          <a:xfrm>
            <a:off x="7938402" y="2517438"/>
            <a:ext cx="720569" cy="3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hape 104"/>
          <p:cNvCxnSpPr>
            <a:endCxn id="145" idx="3"/>
          </p:cNvCxnSpPr>
          <p:nvPr/>
        </p:nvCxnSpPr>
        <p:spPr>
          <a:xfrm rot="10800000">
            <a:off x="4035694" y="1706405"/>
            <a:ext cx="4185959" cy="814161"/>
          </a:xfrm>
          <a:prstGeom prst="bentConnector3">
            <a:avLst>
              <a:gd name="adj1" fmla="val -147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89"/>
          <p:cNvSpPr/>
          <p:nvPr/>
        </p:nvSpPr>
        <p:spPr>
          <a:xfrm>
            <a:off x="2131640" y="376987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hape 94"/>
          <p:cNvCxnSpPr>
            <a:stCxn id="88" idx="2"/>
            <a:endCxn id="41" idx="2"/>
          </p:cNvCxnSpPr>
          <p:nvPr/>
        </p:nvCxnSpPr>
        <p:spPr>
          <a:xfrm rot="16200000" flipH="1">
            <a:off x="1467005" y="3249253"/>
            <a:ext cx="276920" cy="10523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hape 94"/>
          <p:cNvCxnSpPr>
            <a:stCxn id="143" idx="3"/>
            <a:endCxn id="41" idx="4"/>
          </p:cNvCxnSpPr>
          <p:nvPr/>
        </p:nvCxnSpPr>
        <p:spPr>
          <a:xfrm flipH="1">
            <a:off x="2275656" y="3314348"/>
            <a:ext cx="4294227" cy="743556"/>
          </a:xfrm>
          <a:prstGeom prst="bentConnector4">
            <a:avLst>
              <a:gd name="adj1" fmla="val -5323"/>
              <a:gd name="adj2" fmla="val 130744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94"/>
          <p:cNvCxnSpPr>
            <a:stCxn id="41" idx="6"/>
            <a:endCxn id="46" idx="1"/>
          </p:cNvCxnSpPr>
          <p:nvPr/>
        </p:nvCxnSpPr>
        <p:spPr>
          <a:xfrm flipV="1">
            <a:off x="2419672" y="3913877"/>
            <a:ext cx="613870" cy="1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09"/>
          <p:cNvSpPr txBox="1"/>
          <p:nvPr/>
        </p:nvSpPr>
        <p:spPr>
          <a:xfrm>
            <a:off x="3033542" y="3729211"/>
            <a:ext cx="70807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1/T</a:t>
            </a:r>
            <a:r>
              <a:rPr lang="en-US" baseline="-25000" dirty="0" smtClean="0"/>
              <a:t>ip</a:t>
            </a:r>
            <a:r>
              <a:rPr lang="en-US" dirty="0" smtClean="0"/>
              <a:t>s</a:t>
            </a:r>
          </a:p>
        </p:txBody>
      </p:sp>
      <p:cxnSp>
        <p:nvCxnSpPr>
          <p:cNvPr id="47" name="Shape 94"/>
          <p:cNvCxnSpPr>
            <a:stCxn id="46" idx="3"/>
            <a:endCxn id="156" idx="5"/>
          </p:cNvCxnSpPr>
          <p:nvPr/>
        </p:nvCxnSpPr>
        <p:spPr>
          <a:xfrm flipV="1">
            <a:off x="3741621" y="2620313"/>
            <a:ext cx="215771" cy="129356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104"/>
          <p:cNvCxnSpPr>
            <a:stCxn id="143" idx="3"/>
            <a:endCxn id="73" idx="4"/>
          </p:cNvCxnSpPr>
          <p:nvPr/>
        </p:nvCxnSpPr>
        <p:spPr>
          <a:xfrm flipV="1">
            <a:off x="6569883" y="2662494"/>
            <a:ext cx="230410" cy="65185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341141" y="391273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49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51780" y="187076"/>
            <a:ext cx="64455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Practical governor - step </a:t>
            </a:r>
            <a:r>
              <a:rPr lang="en-US" sz="4400" dirty="0" smtClean="0"/>
              <a:t>5b</a:t>
            </a:r>
            <a:endParaRPr lang="en-US" sz="4400" dirty="0"/>
          </a:p>
        </p:txBody>
      </p:sp>
      <p:sp>
        <p:nvSpPr>
          <p:cNvPr id="65" name="TextBox 64"/>
          <p:cNvSpPr txBox="1"/>
          <p:nvPr/>
        </p:nvSpPr>
        <p:spPr>
          <a:xfrm>
            <a:off x="937158" y="4692907"/>
            <a:ext cx="6775607" cy="10464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Move the derivation to parallel. Must be done for AFF analysis for instance.</a:t>
            </a:r>
            <a:endParaRPr lang="en-US" sz="2400" dirty="0" smtClean="0"/>
          </a:p>
          <a:p>
            <a:r>
              <a:rPr lang="en-US" sz="1400" dirty="0"/>
              <a:t>Example showing the principle. Variations occurs in real </a:t>
            </a:r>
            <a:r>
              <a:rPr lang="en-US" sz="1400" dirty="0" smtClean="0"/>
              <a:t>governors</a:t>
            </a:r>
            <a:r>
              <a:rPr lang="en-US" sz="1400" dirty="0"/>
              <a:t>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331803" y="2333812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</a:t>
            </a:r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745602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656277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>
            <a:stCxn id="70" idx="6"/>
            <a:endCxn id="69" idx="1"/>
          </p:cNvCxnSpPr>
          <p:nvPr/>
        </p:nvCxnSpPr>
        <p:spPr>
          <a:xfrm>
            <a:off x="2033634" y="2518478"/>
            <a:ext cx="29816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9" idx="3"/>
            <a:endCxn id="52" idx="2"/>
          </p:cNvCxnSpPr>
          <p:nvPr/>
        </p:nvCxnSpPr>
        <p:spPr>
          <a:xfrm>
            <a:off x="2692799" y="2518478"/>
            <a:ext cx="30551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54" idx="3"/>
            <a:endCxn id="73" idx="2"/>
          </p:cNvCxnSpPr>
          <p:nvPr/>
        </p:nvCxnSpPr>
        <p:spPr>
          <a:xfrm flipV="1">
            <a:off x="6386435" y="2518478"/>
            <a:ext cx="26984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9594" y="326763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259670" y="21559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875453" y="190365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6785920" y="256101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6186445" y="312968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6390748" y="213200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4182461" y="1644289"/>
            <a:ext cx="182473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KpTdS</a:t>
            </a:r>
            <a:r>
              <a:rPr lang="en-US" dirty="0" smtClean="0"/>
              <a:t>/(</a:t>
            </a:r>
            <a:r>
              <a:rPr lang="en-US" dirty="0" smtClean="0"/>
              <a:t>1+0,1TdS)</a:t>
            </a:r>
            <a:endParaRPr lang="en-US" dirty="0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867341" y="2546209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083365" y="218616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2087885" y="2832753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droop</a:t>
            </a:r>
            <a:endParaRPr lang="en-US"/>
          </a:p>
        </p:txBody>
      </p:sp>
      <p:cxnSp>
        <p:nvCxnSpPr>
          <p:cNvPr id="150" name="Straight Arrow Connector 149"/>
          <p:cNvCxnSpPr>
            <a:stCxn id="153" idx="3"/>
            <a:endCxn id="154" idx="1"/>
          </p:cNvCxnSpPr>
          <p:nvPr/>
        </p:nvCxnSpPr>
        <p:spPr>
          <a:xfrm>
            <a:off x="4929309" y="2518478"/>
            <a:ext cx="20486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hape 51"/>
          <p:cNvCxnSpPr>
            <a:endCxn id="149" idx="3"/>
          </p:cNvCxnSpPr>
          <p:nvPr/>
        </p:nvCxnSpPr>
        <p:spPr>
          <a:xfrm rot="10800000" flipV="1">
            <a:off x="2836296" y="2523743"/>
            <a:ext cx="656713" cy="493675"/>
          </a:xfrm>
          <a:prstGeom prst="bentConnector3">
            <a:avLst>
              <a:gd name="adj1" fmla="val -12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855179" y="259436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217255" y="2333812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Servo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134169" y="2195313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Waterway/</a:t>
            </a:r>
          </a:p>
          <a:p>
            <a:r>
              <a:rPr lang="en-US" smtClean="0"/>
              <a:t>turbine</a:t>
            </a:r>
          </a:p>
        </p:txBody>
      </p:sp>
      <p:cxnSp>
        <p:nvCxnSpPr>
          <p:cNvPr id="155" name="Shape 73"/>
          <p:cNvCxnSpPr>
            <a:stCxn id="89" idx="0"/>
            <a:endCxn id="70" idx="0"/>
          </p:cNvCxnSpPr>
          <p:nvPr/>
        </p:nvCxnSpPr>
        <p:spPr>
          <a:xfrm rot="16200000" flipH="1" flipV="1">
            <a:off x="5041989" y="-996467"/>
            <a:ext cx="218558" cy="6523299"/>
          </a:xfrm>
          <a:prstGeom prst="bentConnector3">
            <a:avLst>
              <a:gd name="adj1" fmla="val -43671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Oval 155"/>
          <p:cNvSpPr/>
          <p:nvPr/>
        </p:nvSpPr>
        <p:spPr>
          <a:xfrm>
            <a:off x="3711541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hape 94"/>
          <p:cNvCxnSpPr>
            <a:stCxn id="88" idx="3"/>
            <a:endCxn id="162" idx="1"/>
          </p:cNvCxnSpPr>
          <p:nvPr/>
        </p:nvCxnSpPr>
        <p:spPr>
          <a:xfrm>
            <a:off x="1258988" y="3452302"/>
            <a:ext cx="841965" cy="443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7236350" y="2332772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cxnSp>
        <p:nvCxnSpPr>
          <p:cNvPr id="161" name="Shape 104"/>
          <p:cNvCxnSpPr>
            <a:stCxn id="73" idx="6"/>
            <a:endCxn id="159" idx="1"/>
          </p:cNvCxnSpPr>
          <p:nvPr/>
        </p:nvCxnSpPr>
        <p:spPr>
          <a:xfrm flipV="1">
            <a:off x="6944309" y="2517438"/>
            <a:ext cx="292041" cy="104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2100953" y="3272068"/>
            <a:ext cx="50045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y/p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3038826" y="3272066"/>
            <a:ext cx="6768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ramp</a:t>
            </a:r>
          </a:p>
        </p:txBody>
      </p:sp>
      <p:cxnSp>
        <p:nvCxnSpPr>
          <p:cNvPr id="165" name="Straight Arrow Connector 164"/>
          <p:cNvCxnSpPr>
            <a:stCxn id="156" idx="6"/>
            <a:endCxn id="153" idx="1"/>
          </p:cNvCxnSpPr>
          <p:nvPr/>
        </p:nvCxnSpPr>
        <p:spPr>
          <a:xfrm>
            <a:off x="3999573" y="2518478"/>
            <a:ext cx="21768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437893" y="200086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y</a:t>
            </a:r>
            <a:endParaRPr lang="en-US"/>
          </a:p>
        </p:txBody>
      </p:sp>
      <p:sp>
        <p:nvSpPr>
          <p:cNvPr id="171" name="TextBox 73"/>
          <p:cNvSpPr txBox="1"/>
          <p:nvPr/>
        </p:nvSpPr>
        <p:spPr>
          <a:xfrm>
            <a:off x="1992769" y="21969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72" name="Shape 61"/>
          <p:cNvCxnSpPr>
            <a:stCxn id="149" idx="1"/>
            <a:endCxn id="70" idx="4"/>
          </p:cNvCxnSpPr>
          <p:nvPr/>
        </p:nvCxnSpPr>
        <p:spPr>
          <a:xfrm rot="10800000">
            <a:off x="1889619" y="2662495"/>
            <a:ext cx="198267" cy="35492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hape 94"/>
          <p:cNvCxnSpPr>
            <a:stCxn id="162" idx="3"/>
            <a:endCxn id="163" idx="1"/>
          </p:cNvCxnSpPr>
          <p:nvPr/>
        </p:nvCxnSpPr>
        <p:spPr>
          <a:xfrm flipV="1">
            <a:off x="2601411" y="3456732"/>
            <a:ext cx="437415" cy="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hape 94"/>
          <p:cNvCxnSpPr>
            <a:stCxn id="163" idx="3"/>
            <a:endCxn id="156" idx="4"/>
          </p:cNvCxnSpPr>
          <p:nvPr/>
        </p:nvCxnSpPr>
        <p:spPr>
          <a:xfrm flipV="1">
            <a:off x="3715678" y="2662494"/>
            <a:ext cx="139879" cy="79423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159" idx="3"/>
          </p:cNvCxnSpPr>
          <p:nvPr/>
        </p:nvCxnSpPr>
        <p:spPr>
          <a:xfrm>
            <a:off x="7938402" y="2517438"/>
            <a:ext cx="720569" cy="3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hape 104"/>
          <p:cNvCxnSpPr>
            <a:stCxn id="89" idx="0"/>
            <a:endCxn id="145" idx="3"/>
          </p:cNvCxnSpPr>
          <p:nvPr/>
        </p:nvCxnSpPr>
        <p:spPr>
          <a:xfrm rot="16200000" flipV="1">
            <a:off x="7046580" y="789567"/>
            <a:ext cx="326949" cy="240572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89"/>
          <p:cNvSpPr/>
          <p:nvPr/>
        </p:nvSpPr>
        <p:spPr>
          <a:xfrm>
            <a:off x="2131640" y="376987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hape 94"/>
          <p:cNvCxnSpPr>
            <a:stCxn id="88" idx="2"/>
            <a:endCxn id="41" idx="2"/>
          </p:cNvCxnSpPr>
          <p:nvPr/>
        </p:nvCxnSpPr>
        <p:spPr>
          <a:xfrm rot="16200000" flipH="1">
            <a:off x="1467005" y="3249253"/>
            <a:ext cx="276920" cy="105234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hape 94"/>
          <p:cNvCxnSpPr>
            <a:stCxn id="143" idx="3"/>
            <a:endCxn id="41" idx="4"/>
          </p:cNvCxnSpPr>
          <p:nvPr/>
        </p:nvCxnSpPr>
        <p:spPr>
          <a:xfrm flipH="1">
            <a:off x="2275656" y="3314348"/>
            <a:ext cx="4294227" cy="743556"/>
          </a:xfrm>
          <a:prstGeom prst="bentConnector4">
            <a:avLst>
              <a:gd name="adj1" fmla="val -5323"/>
              <a:gd name="adj2" fmla="val 130744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94"/>
          <p:cNvCxnSpPr>
            <a:stCxn id="41" idx="6"/>
            <a:endCxn id="46" idx="1"/>
          </p:cNvCxnSpPr>
          <p:nvPr/>
        </p:nvCxnSpPr>
        <p:spPr>
          <a:xfrm flipV="1">
            <a:off x="2419672" y="3913877"/>
            <a:ext cx="613870" cy="1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09"/>
          <p:cNvSpPr txBox="1"/>
          <p:nvPr/>
        </p:nvSpPr>
        <p:spPr>
          <a:xfrm>
            <a:off x="3033542" y="3729211"/>
            <a:ext cx="70807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1/T</a:t>
            </a:r>
            <a:r>
              <a:rPr lang="en-US" baseline="-25000" dirty="0" smtClean="0"/>
              <a:t>ip</a:t>
            </a:r>
            <a:r>
              <a:rPr lang="en-US" dirty="0" smtClean="0"/>
              <a:t>s</a:t>
            </a:r>
          </a:p>
        </p:txBody>
      </p:sp>
      <p:cxnSp>
        <p:nvCxnSpPr>
          <p:cNvPr id="47" name="Shape 94"/>
          <p:cNvCxnSpPr>
            <a:stCxn id="46" idx="3"/>
            <a:endCxn id="156" idx="5"/>
          </p:cNvCxnSpPr>
          <p:nvPr/>
        </p:nvCxnSpPr>
        <p:spPr>
          <a:xfrm flipV="1">
            <a:off x="3741621" y="2620313"/>
            <a:ext cx="215771" cy="129356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104"/>
          <p:cNvCxnSpPr>
            <a:stCxn id="143" idx="3"/>
            <a:endCxn id="73" idx="4"/>
          </p:cNvCxnSpPr>
          <p:nvPr/>
        </p:nvCxnSpPr>
        <p:spPr>
          <a:xfrm flipV="1">
            <a:off x="6569883" y="2662494"/>
            <a:ext cx="230410" cy="65185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341141" y="391273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2998309" y="237446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>
            <a:stCxn id="52" idx="6"/>
            <a:endCxn id="156" idx="2"/>
          </p:cNvCxnSpPr>
          <p:nvPr/>
        </p:nvCxnSpPr>
        <p:spPr>
          <a:xfrm>
            <a:off x="3286341" y="2518478"/>
            <a:ext cx="425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73"/>
          <p:cNvCxnSpPr>
            <a:stCxn id="145" idx="1"/>
            <a:endCxn id="52" idx="0"/>
          </p:cNvCxnSpPr>
          <p:nvPr/>
        </p:nvCxnSpPr>
        <p:spPr>
          <a:xfrm rot="10800000" flipV="1">
            <a:off x="3142325" y="1828954"/>
            <a:ext cx="1040136" cy="54550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893548" y="200734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9509" y="4372081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67603" y="4233582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1997" y="4372081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745602" y="4412731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051917" y="4412731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2033634" y="4556747"/>
            <a:ext cx="3458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85" idx="1"/>
          </p:cNvCxnSpPr>
          <p:nvPr/>
        </p:nvCxnSpPr>
        <p:spPr>
          <a:xfrm>
            <a:off x="2740505" y="4556747"/>
            <a:ext cx="43109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339949" y="4556747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31" idx="2"/>
          </p:cNvCxnSpPr>
          <p:nvPr/>
        </p:nvCxnSpPr>
        <p:spPr>
          <a:xfrm>
            <a:off x="867341" y="5604623"/>
            <a:ext cx="878261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474049" y="4556097"/>
            <a:ext cx="822740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07544" y="522205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24125" y="415605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875453" y="394555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6194067" y="4700763"/>
            <a:ext cx="1866" cy="111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80030" y="469037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208712" y="552063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19869" y="41615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1418" y="260648"/>
            <a:ext cx="8229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droop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86015" y="3776529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(1+TdS)/(1+0,1TdS)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1745602" y="5460607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67341" y="4588105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83365" y="422806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cxnSp>
        <p:nvCxnSpPr>
          <p:cNvPr id="37" name="Straight Arrow Connector 36"/>
          <p:cNvCxnSpPr>
            <a:endCxn id="31" idx="6"/>
          </p:cNvCxnSpPr>
          <p:nvPr/>
        </p:nvCxnSpPr>
        <p:spPr>
          <a:xfrm flipH="1" flipV="1">
            <a:off x="2033634" y="5604623"/>
            <a:ext cx="4162299" cy="92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19915" y="55008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57" idx="0"/>
            <a:endCxn id="8" idx="4"/>
          </p:cNvCxnSpPr>
          <p:nvPr/>
        </p:nvCxnSpPr>
        <p:spPr>
          <a:xfrm flipV="1">
            <a:off x="1889618" y="4700763"/>
            <a:ext cx="0" cy="200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15413" y="4900888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31" idx="0"/>
            <a:endCxn id="57" idx="2"/>
          </p:cNvCxnSpPr>
          <p:nvPr/>
        </p:nvCxnSpPr>
        <p:spPr>
          <a:xfrm flipV="1">
            <a:off x="1889618" y="5270220"/>
            <a:ext cx="0" cy="1903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9" idx="2"/>
          </p:cNvCxnSpPr>
          <p:nvPr/>
        </p:nvCxnSpPr>
        <p:spPr>
          <a:xfrm flipV="1">
            <a:off x="5619869" y="4556747"/>
            <a:ext cx="43204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171597" y="4372081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Servo</a:t>
            </a:r>
          </a:p>
        </p:txBody>
      </p:sp>
      <p:cxnSp>
        <p:nvCxnSpPr>
          <p:cNvPr id="89" name="Straight Arrow Connector 88"/>
          <p:cNvCxnSpPr>
            <a:stCxn id="85" idx="3"/>
            <a:endCxn id="5" idx="1"/>
          </p:cNvCxnSpPr>
          <p:nvPr/>
        </p:nvCxnSpPr>
        <p:spPr>
          <a:xfrm>
            <a:off x="3883651" y="4556747"/>
            <a:ext cx="48395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28" idx="1"/>
            <a:endCxn id="8" idx="0"/>
          </p:cNvCxnSpPr>
          <p:nvPr/>
        </p:nvCxnSpPr>
        <p:spPr>
          <a:xfrm rot="10800000" flipV="1">
            <a:off x="1889619" y="3961195"/>
            <a:ext cx="496397" cy="45153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hape 94"/>
          <p:cNvCxnSpPr>
            <a:endCxn id="28" idx="3"/>
          </p:cNvCxnSpPr>
          <p:nvPr/>
        </p:nvCxnSpPr>
        <p:spPr>
          <a:xfrm rot="10800000">
            <a:off x="4345782" y="3961195"/>
            <a:ext cx="3406740" cy="594902"/>
          </a:xfrm>
          <a:prstGeom prst="bentConnector3">
            <a:avLst>
              <a:gd name="adj1" fmla="val -18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788669" y="412505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6" name="TextBox 73"/>
          <p:cNvSpPr txBox="1"/>
          <p:nvPr/>
        </p:nvSpPr>
        <p:spPr>
          <a:xfrm>
            <a:off x="2064327" y="41609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77425" y="1349338"/>
            <a:ext cx="8113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Droop </a:t>
            </a:r>
            <a:r>
              <a:rPr lang="en-US" sz="2400" dirty="0"/>
              <a:t>= </a:t>
            </a:r>
            <a:r>
              <a:rPr lang="en-US" sz="2400" dirty="0" smtClean="0"/>
              <a:t>-∆f/∆p ≈ -</a:t>
            </a:r>
            <a:r>
              <a:rPr lang="en-US" sz="2400" dirty="0"/>
              <a:t> </a:t>
            </a:r>
            <a:r>
              <a:rPr lang="en-US" sz="2400" dirty="0" smtClean="0"/>
              <a:t>∆</a:t>
            </a:r>
            <a:r>
              <a:rPr lang="en-US" sz="2400" dirty="0"/>
              <a:t>f</a:t>
            </a:r>
            <a:r>
              <a:rPr lang="en-US" sz="2400" dirty="0" smtClean="0"/>
              <a:t>/∆y</a:t>
            </a:r>
          </a:p>
          <a:p>
            <a:r>
              <a:rPr lang="en-US" sz="2400" dirty="0"/>
              <a:t>U</a:t>
            </a:r>
            <a:r>
              <a:rPr lang="en-US" sz="2400" dirty="0" smtClean="0"/>
              <a:t>sing ∆</a:t>
            </a:r>
            <a:r>
              <a:rPr lang="en-US" sz="2400" dirty="0"/>
              <a:t>p</a:t>
            </a:r>
            <a:r>
              <a:rPr lang="en-US" sz="2400" dirty="0" smtClean="0"/>
              <a:t> is 100% correct, using ∆y is an approximation (even in </a:t>
            </a:r>
            <a:r>
              <a:rPr lang="en-US" sz="2400" dirty="0" err="1" smtClean="0"/>
              <a:t>pu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Power related droop will always cause power feedback, which is not always wanted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3119" y="183561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31213" y="169711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07" y="183561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809212" y="18762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15527" y="187626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2097244" y="2020280"/>
            <a:ext cx="3458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85" idx="1"/>
          </p:cNvCxnSpPr>
          <p:nvPr/>
        </p:nvCxnSpPr>
        <p:spPr>
          <a:xfrm>
            <a:off x="2804115" y="2020280"/>
            <a:ext cx="43109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403559" y="2020280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31" idx="2"/>
          </p:cNvCxnSpPr>
          <p:nvPr/>
        </p:nvCxnSpPr>
        <p:spPr>
          <a:xfrm>
            <a:off x="930951" y="3068156"/>
            <a:ext cx="878261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37659" y="2019630"/>
            <a:ext cx="822740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71154" y="268559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87735" y="161959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939063" y="14090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6257677" y="2164296"/>
            <a:ext cx="1866" cy="111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243640" y="215390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272322" y="298417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83479" y="162510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1418" y="260648"/>
            <a:ext cx="8229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droop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2449625" y="1240062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(1+TdS)/(1+0,1TdS)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1809212" y="2924140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30951" y="2051638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46975" y="169159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cxnSp>
        <p:nvCxnSpPr>
          <p:cNvPr id="37" name="Straight Arrow Connector 36"/>
          <p:cNvCxnSpPr>
            <a:endCxn id="31" idx="6"/>
          </p:cNvCxnSpPr>
          <p:nvPr/>
        </p:nvCxnSpPr>
        <p:spPr>
          <a:xfrm flipH="1" flipV="1">
            <a:off x="2097244" y="3068156"/>
            <a:ext cx="4162299" cy="92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83525" y="296433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57" idx="0"/>
            <a:endCxn id="8" idx="4"/>
          </p:cNvCxnSpPr>
          <p:nvPr/>
        </p:nvCxnSpPr>
        <p:spPr>
          <a:xfrm flipV="1">
            <a:off x="1953228" y="2164296"/>
            <a:ext cx="0" cy="200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79023" y="2364421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31" idx="0"/>
            <a:endCxn id="57" idx="2"/>
          </p:cNvCxnSpPr>
          <p:nvPr/>
        </p:nvCxnSpPr>
        <p:spPr>
          <a:xfrm flipV="1">
            <a:off x="1953228" y="2733753"/>
            <a:ext cx="0" cy="1903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9" idx="2"/>
          </p:cNvCxnSpPr>
          <p:nvPr/>
        </p:nvCxnSpPr>
        <p:spPr>
          <a:xfrm flipV="1">
            <a:off x="5683479" y="2020280"/>
            <a:ext cx="43204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235207" y="1835614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Servo</a:t>
            </a:r>
          </a:p>
        </p:txBody>
      </p:sp>
      <p:cxnSp>
        <p:nvCxnSpPr>
          <p:cNvPr id="89" name="Straight Arrow Connector 88"/>
          <p:cNvCxnSpPr>
            <a:stCxn id="85" idx="3"/>
            <a:endCxn id="5" idx="1"/>
          </p:cNvCxnSpPr>
          <p:nvPr/>
        </p:nvCxnSpPr>
        <p:spPr>
          <a:xfrm>
            <a:off x="3947261" y="2020280"/>
            <a:ext cx="48395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28" idx="1"/>
            <a:endCxn id="8" idx="0"/>
          </p:cNvCxnSpPr>
          <p:nvPr/>
        </p:nvCxnSpPr>
        <p:spPr>
          <a:xfrm rot="10800000" flipV="1">
            <a:off x="1953229" y="1424728"/>
            <a:ext cx="496397" cy="45153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hape 94"/>
          <p:cNvCxnSpPr>
            <a:endCxn id="28" idx="3"/>
          </p:cNvCxnSpPr>
          <p:nvPr/>
        </p:nvCxnSpPr>
        <p:spPr>
          <a:xfrm rot="10800000">
            <a:off x="4409392" y="1424728"/>
            <a:ext cx="3406740" cy="594902"/>
          </a:xfrm>
          <a:prstGeom prst="bentConnector3">
            <a:avLst>
              <a:gd name="adj1" fmla="val -18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852279" y="158858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6" name="TextBox 73"/>
          <p:cNvSpPr txBox="1"/>
          <p:nvPr/>
        </p:nvSpPr>
        <p:spPr>
          <a:xfrm>
            <a:off x="2127937" y="16244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439954" y="3611525"/>
            <a:ext cx="376070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  <a:r>
              <a:rPr lang="en-US" sz="2000" dirty="0" smtClean="0"/>
              <a:t> is “unmovable” =&gt;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must be p</a:t>
            </a:r>
            <a:endParaRPr lang="en-US" sz="2000" baseline="-25000" dirty="0" smtClean="0"/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n </a:t>
            </a:r>
            <a:r>
              <a:rPr lang="en-US" sz="2000" dirty="0"/>
              <a:t>+</a:t>
            </a:r>
            <a:r>
              <a:rPr lang="en-US" sz="2000" dirty="0" smtClean="0"/>
              <a:t> 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-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)*droop</a:t>
            </a:r>
          </a:p>
          <a:p>
            <a:endParaRPr lang="en-US" sz="2000" dirty="0" smtClean="0"/>
          </a:p>
          <a:p>
            <a:r>
              <a:rPr lang="en-US" sz="2000" b="1" dirty="0" smtClean="0"/>
              <a:t>n </a:t>
            </a:r>
            <a:r>
              <a:rPr lang="en-US" sz="2000" b="1" dirty="0"/>
              <a:t>= </a:t>
            </a:r>
            <a:r>
              <a:rPr lang="en-US" sz="2000" b="1" dirty="0" err="1"/>
              <a:t>n</a:t>
            </a:r>
            <a:r>
              <a:rPr lang="en-US" sz="2000" b="1" baseline="-25000" dirty="0" err="1"/>
              <a:t>r</a:t>
            </a:r>
            <a:r>
              <a:rPr lang="en-US" sz="2000" b="1" dirty="0" smtClean="0"/>
              <a:t>  =&gt; e = 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-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)*droop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e = 0 =&gt;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=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endParaRPr lang="en-US" sz="2000" b="1" baseline="-25000" dirty="0" smtClean="0"/>
          </a:p>
          <a:p>
            <a:r>
              <a:rPr lang="en-US" sz="2000" b="1" dirty="0" smtClean="0"/>
              <a:t>Full load: p </a:t>
            </a:r>
            <a:r>
              <a:rPr lang="en-US" sz="2000" b="1" dirty="0"/>
              <a:t>=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= 1 =&gt; y </a:t>
            </a:r>
            <a:r>
              <a:rPr lang="en-US" sz="2000" b="1" dirty="0"/>
              <a:t>= </a:t>
            </a:r>
            <a:r>
              <a:rPr lang="en-US" sz="2000" b="1" dirty="0" smtClean="0"/>
              <a:t>1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</a:t>
            </a:r>
            <a:endParaRPr lang="en-US" sz="2000" dirty="0"/>
          </a:p>
          <a:p>
            <a:r>
              <a:rPr lang="en-US" sz="2000" dirty="0" smtClean="0"/>
              <a:t>When n =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then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=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(exact)</a:t>
            </a:r>
          </a:p>
        </p:txBody>
      </p:sp>
    </p:spTree>
    <p:extLst>
      <p:ext uri="{BB962C8B-B14F-4D97-AF65-F5344CB8AC3E}">
        <p14:creationId xmlns:p14="http://schemas.microsoft.com/office/powerpoint/2010/main" val="9301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7216" y="1740198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5310" y="1601699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19704" y="1740198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793309" y="1780848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099624" y="1780848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2081341" y="1924864"/>
            <a:ext cx="3458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85" idx="1"/>
          </p:cNvCxnSpPr>
          <p:nvPr/>
        </p:nvCxnSpPr>
        <p:spPr>
          <a:xfrm>
            <a:off x="2788212" y="1924864"/>
            <a:ext cx="43109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387656" y="1924864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31" idx="2"/>
          </p:cNvCxnSpPr>
          <p:nvPr/>
        </p:nvCxnSpPr>
        <p:spPr>
          <a:xfrm>
            <a:off x="915048" y="2972740"/>
            <a:ext cx="878261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21756" y="1924214"/>
            <a:ext cx="822740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55251" y="259017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971832" y="15241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923160" y="131366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6241774" y="2068880"/>
            <a:ext cx="1866" cy="111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227737" y="205849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256419" y="2888756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667576" y="15296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1418" y="260648"/>
            <a:ext cx="8229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droop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2433722" y="1144646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(1+TdS)/(1+0,1TdS)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1793309" y="282872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15048" y="1956222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31072" y="159618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cxnSp>
        <p:nvCxnSpPr>
          <p:cNvPr id="37" name="Straight Arrow Connector 36"/>
          <p:cNvCxnSpPr>
            <a:endCxn id="31" idx="6"/>
          </p:cNvCxnSpPr>
          <p:nvPr/>
        </p:nvCxnSpPr>
        <p:spPr>
          <a:xfrm flipH="1" flipV="1">
            <a:off x="2081341" y="2972740"/>
            <a:ext cx="4162299" cy="929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67622" y="286891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57" idx="0"/>
            <a:endCxn id="8" idx="4"/>
          </p:cNvCxnSpPr>
          <p:nvPr/>
        </p:nvCxnSpPr>
        <p:spPr>
          <a:xfrm flipV="1">
            <a:off x="1937325" y="2068880"/>
            <a:ext cx="0" cy="200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63120" y="2269005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31" idx="0"/>
            <a:endCxn id="57" idx="2"/>
          </p:cNvCxnSpPr>
          <p:nvPr/>
        </p:nvCxnSpPr>
        <p:spPr>
          <a:xfrm flipV="1">
            <a:off x="1937325" y="2638337"/>
            <a:ext cx="0" cy="1903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9" idx="2"/>
          </p:cNvCxnSpPr>
          <p:nvPr/>
        </p:nvCxnSpPr>
        <p:spPr>
          <a:xfrm flipV="1">
            <a:off x="5667576" y="1924864"/>
            <a:ext cx="43204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219304" y="1740198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Servo</a:t>
            </a:r>
          </a:p>
        </p:txBody>
      </p:sp>
      <p:cxnSp>
        <p:nvCxnSpPr>
          <p:cNvPr id="89" name="Straight Arrow Connector 88"/>
          <p:cNvCxnSpPr>
            <a:stCxn id="85" idx="3"/>
            <a:endCxn id="5" idx="1"/>
          </p:cNvCxnSpPr>
          <p:nvPr/>
        </p:nvCxnSpPr>
        <p:spPr>
          <a:xfrm>
            <a:off x="3931358" y="1924864"/>
            <a:ext cx="483952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28" idx="1"/>
            <a:endCxn id="8" idx="0"/>
          </p:cNvCxnSpPr>
          <p:nvPr/>
        </p:nvCxnSpPr>
        <p:spPr>
          <a:xfrm rot="10800000" flipV="1">
            <a:off x="1937326" y="1329312"/>
            <a:ext cx="496397" cy="45153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hape 94"/>
          <p:cNvCxnSpPr>
            <a:endCxn id="28" idx="3"/>
          </p:cNvCxnSpPr>
          <p:nvPr/>
        </p:nvCxnSpPr>
        <p:spPr>
          <a:xfrm rot="10800000">
            <a:off x="4393489" y="1329312"/>
            <a:ext cx="3406740" cy="594902"/>
          </a:xfrm>
          <a:prstGeom prst="bentConnector3">
            <a:avLst>
              <a:gd name="adj1" fmla="val -18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836376" y="149317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6" name="TextBox 73"/>
          <p:cNvSpPr txBox="1"/>
          <p:nvPr/>
        </p:nvSpPr>
        <p:spPr>
          <a:xfrm>
            <a:off x="2112034" y="15290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867459" y="3484304"/>
            <a:ext cx="50245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  <a:r>
              <a:rPr lang="en-US" sz="2000" dirty="0" smtClean="0"/>
              <a:t> is “unmovable” =&gt;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must be p</a:t>
            </a:r>
            <a:endParaRPr lang="en-US" sz="2000" baseline="-25000" dirty="0" smtClean="0"/>
          </a:p>
          <a:p>
            <a:r>
              <a:rPr lang="en-US" sz="2000" dirty="0" smtClean="0"/>
              <a:t>droop = 0.06 (typical value)</a:t>
            </a:r>
          </a:p>
          <a:p>
            <a:r>
              <a:rPr lang="en-US" sz="2000" dirty="0" smtClean="0"/>
              <a:t>e = </a:t>
            </a:r>
            <a:r>
              <a:rPr lang="en-US" sz="2000" dirty="0" err="1"/>
              <a:t>n</a:t>
            </a:r>
            <a:r>
              <a:rPr lang="en-US" sz="2000" baseline="-25000" dirty="0" err="1"/>
              <a:t>r</a:t>
            </a:r>
            <a:r>
              <a:rPr lang="en-US" sz="2000" dirty="0"/>
              <a:t> - n + </a:t>
            </a:r>
            <a:r>
              <a:rPr lang="en-US" sz="2000" dirty="0" smtClean="0"/>
              <a:t>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</a:t>
            </a:r>
            <a:r>
              <a:rPr lang="en-US" sz="2000" dirty="0"/>
              <a:t>-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/>
              <a:t>)*droop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n </a:t>
            </a:r>
            <a:r>
              <a:rPr lang="en-US" sz="2000" b="1" dirty="0"/>
              <a:t>= </a:t>
            </a:r>
            <a:r>
              <a:rPr lang="en-US" sz="2000" b="1" dirty="0" smtClean="0"/>
              <a:t>1.01*</a:t>
            </a:r>
            <a:r>
              <a:rPr lang="en-US" sz="2000" b="1" dirty="0" err="1" smtClean="0"/>
              <a:t>n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 =&gt; e = -0.01 + (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-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)*droop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         e = 0 =&gt;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- 0.01/droop</a:t>
            </a:r>
          </a:p>
          <a:p>
            <a:r>
              <a:rPr lang="en-US" sz="2000" b="1" dirty="0" smtClean="0"/>
              <a:t>Full load: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r</a:t>
            </a:r>
            <a:r>
              <a:rPr lang="en-US" sz="2000" b="1" dirty="0" smtClean="0"/>
              <a:t> </a:t>
            </a:r>
            <a:r>
              <a:rPr lang="en-US" sz="2000" b="1" dirty="0"/>
              <a:t>= </a:t>
            </a:r>
            <a:r>
              <a:rPr lang="en-US" sz="2000" b="1" dirty="0" smtClean="0"/>
              <a:t>1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</a:t>
            </a:r>
            <a:r>
              <a:rPr lang="en-US" sz="2000" b="1" dirty="0" err="1" smtClean="0"/>
              <a:t>p</a:t>
            </a:r>
            <a:r>
              <a:rPr lang="en-US" sz="2000" b="1" baseline="-25000" dirty="0" err="1" smtClean="0"/>
              <a:t>e</a:t>
            </a:r>
            <a:r>
              <a:rPr lang="en-US" sz="2000" b="1" dirty="0" smtClean="0"/>
              <a:t> = 1 - 0.01/0.06 = 0.833</a:t>
            </a:r>
          </a:p>
          <a:p>
            <a:endParaRPr lang="en-US" sz="2000" dirty="0"/>
          </a:p>
          <a:p>
            <a:r>
              <a:rPr lang="en-US" sz="2000" dirty="0" smtClean="0"/>
              <a:t>When n </a:t>
            </a:r>
            <a:r>
              <a:rPr lang="en-US" sz="2000" dirty="0"/>
              <a:t>≠</a:t>
            </a:r>
            <a:r>
              <a:rPr lang="en-US" sz="2000" dirty="0" smtClean="0"/>
              <a:t>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then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=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r</a:t>
            </a:r>
            <a:r>
              <a:rPr lang="en-US" sz="2000" dirty="0" smtClean="0"/>
              <a:t> + the effect of droop</a:t>
            </a:r>
          </a:p>
        </p:txBody>
      </p:sp>
    </p:spTree>
    <p:extLst>
      <p:ext uri="{BB962C8B-B14F-4D97-AF65-F5344CB8AC3E}">
        <p14:creationId xmlns:p14="http://schemas.microsoft.com/office/powerpoint/2010/main" val="11549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7946" y="2360400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89002" y="2221901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91258" y="2360400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674039" y="2401050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330198" y="2401050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962071" y="2545066"/>
            <a:ext cx="3458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668942" y="2545066"/>
            <a:ext cx="619216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618230" y="2545066"/>
            <a:ext cx="27302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93310" y="2544416"/>
            <a:ext cx="822740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29619" y="332965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852562" y="21443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803890" y="193386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6472348" y="2689082"/>
            <a:ext cx="1866" cy="111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90129" y="274230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137149" y="3508958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6001531" y="214989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1418" y="260648"/>
            <a:ext cx="8229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droop, practical diagram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14452" y="1764848"/>
            <a:ext cx="195976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(1+TdS)/(1+0,1TdS)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1674039" y="336941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95778" y="2576424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11802" y="22163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1542836" y="359248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57" idx="0"/>
            <a:endCxn id="8" idx="4"/>
          </p:cNvCxnSpPr>
          <p:nvPr/>
        </p:nvCxnSpPr>
        <p:spPr>
          <a:xfrm flipV="1">
            <a:off x="1818055" y="2689082"/>
            <a:ext cx="0" cy="144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443850" y="2833550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31" idx="0"/>
            <a:endCxn id="57" idx="2"/>
          </p:cNvCxnSpPr>
          <p:nvPr/>
        </p:nvCxnSpPr>
        <p:spPr>
          <a:xfrm flipV="1">
            <a:off x="1818055" y="3202882"/>
            <a:ext cx="0" cy="166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9" idx="2"/>
          </p:cNvCxnSpPr>
          <p:nvPr/>
        </p:nvCxnSpPr>
        <p:spPr>
          <a:xfrm flipV="1">
            <a:off x="6041268" y="2545066"/>
            <a:ext cx="28893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918987" y="2360400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Servo</a:t>
            </a:r>
          </a:p>
        </p:txBody>
      </p:sp>
      <p:cxnSp>
        <p:nvCxnSpPr>
          <p:cNvPr id="89" name="Straight Arrow Connector 88"/>
          <p:cNvCxnSpPr>
            <a:stCxn id="85" idx="3"/>
            <a:endCxn id="5" idx="1"/>
          </p:cNvCxnSpPr>
          <p:nvPr/>
        </p:nvCxnSpPr>
        <p:spPr>
          <a:xfrm>
            <a:off x="4631041" y="2545066"/>
            <a:ext cx="157961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28" idx="1"/>
            <a:endCxn id="8" idx="0"/>
          </p:cNvCxnSpPr>
          <p:nvPr/>
        </p:nvCxnSpPr>
        <p:spPr>
          <a:xfrm rot="10800000" flipV="1">
            <a:off x="1818056" y="1949514"/>
            <a:ext cx="496397" cy="45153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hape 94"/>
          <p:cNvCxnSpPr>
            <a:endCxn id="28" idx="3"/>
          </p:cNvCxnSpPr>
          <p:nvPr/>
        </p:nvCxnSpPr>
        <p:spPr>
          <a:xfrm rot="10800000">
            <a:off x="4274219" y="1949514"/>
            <a:ext cx="3406740" cy="594902"/>
          </a:xfrm>
          <a:prstGeom prst="bentConnector3">
            <a:avLst>
              <a:gd name="adj1" fmla="val -18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804570" y="214517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6" name="TextBox 73"/>
          <p:cNvSpPr txBox="1"/>
          <p:nvPr/>
        </p:nvSpPr>
        <p:spPr>
          <a:xfrm>
            <a:off x="1992764" y="21492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097707" y="2881257"/>
            <a:ext cx="6768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ramp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3288158" y="2401052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85" idx="1"/>
          </p:cNvCxnSpPr>
          <p:nvPr/>
        </p:nvCxnSpPr>
        <p:spPr>
          <a:xfrm flipV="1">
            <a:off x="3576190" y="2545066"/>
            <a:ext cx="342797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hape 91"/>
          <p:cNvCxnSpPr>
            <a:stCxn id="50" idx="2"/>
            <a:endCxn id="31" idx="4"/>
          </p:cNvCxnSpPr>
          <p:nvPr/>
        </p:nvCxnSpPr>
        <p:spPr>
          <a:xfrm rot="5400000" flipH="1">
            <a:off x="3963041" y="1512463"/>
            <a:ext cx="220842" cy="4510813"/>
          </a:xfrm>
          <a:prstGeom prst="bentConnector3">
            <a:avLst>
              <a:gd name="adj1" fmla="val -10351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hape 91"/>
          <p:cNvCxnSpPr>
            <a:stCxn id="43" idx="1"/>
            <a:endCxn id="31" idx="6"/>
          </p:cNvCxnSpPr>
          <p:nvPr/>
        </p:nvCxnSpPr>
        <p:spPr>
          <a:xfrm rot="10800000">
            <a:off x="1962071" y="3513432"/>
            <a:ext cx="567548" cy="8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91"/>
          <p:cNvCxnSpPr>
            <a:stCxn id="43" idx="3"/>
            <a:endCxn id="39" idx="2"/>
          </p:cNvCxnSpPr>
          <p:nvPr/>
        </p:nvCxnSpPr>
        <p:spPr>
          <a:xfrm flipV="1">
            <a:off x="2889013" y="3250589"/>
            <a:ext cx="547120" cy="26373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hape 91"/>
          <p:cNvCxnSpPr>
            <a:stCxn id="39" idx="0"/>
            <a:endCxn id="48" idx="4"/>
          </p:cNvCxnSpPr>
          <p:nvPr/>
        </p:nvCxnSpPr>
        <p:spPr>
          <a:xfrm rot="16200000" flipV="1">
            <a:off x="3338068" y="2783191"/>
            <a:ext cx="192173" cy="39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016671" y="5130229"/>
            <a:ext cx="6775607" cy="677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Forward feed from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to give faster power response.</a:t>
            </a:r>
          </a:p>
          <a:p>
            <a:r>
              <a:rPr lang="en-US" sz="1400" dirty="0"/>
              <a:t>Example showing the principle. Variations occurs in real </a:t>
            </a:r>
            <a:r>
              <a:rPr lang="en-US" sz="1400" dirty="0" smtClean="0"/>
              <a:t>governors</a:t>
            </a:r>
            <a:r>
              <a:rPr lang="en-US" sz="1400" dirty="0"/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520188" y="2161079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9316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3938" y="287246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89002" y="2733965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91258" y="2872464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674039" y="291311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330198" y="291311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962071" y="3057130"/>
            <a:ext cx="2818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2604934" y="3057130"/>
            <a:ext cx="683224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618230" y="3057130"/>
            <a:ext cx="27302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93310" y="3056480"/>
            <a:ext cx="822740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29619" y="384171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852562" y="26564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831322" y="2509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6472348" y="3201146"/>
            <a:ext cx="1866" cy="111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90129" y="325436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137149" y="402102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6001531" y="266195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1418" y="260648"/>
            <a:ext cx="8229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droop, practical diagram</a:t>
            </a:r>
            <a:endParaRPr lang="en-US" sz="4000" dirty="0"/>
          </a:p>
        </p:txBody>
      </p:sp>
      <p:sp>
        <p:nvSpPr>
          <p:cNvPr id="31" name="Oval 30"/>
          <p:cNvSpPr/>
          <p:nvPr/>
        </p:nvSpPr>
        <p:spPr>
          <a:xfrm>
            <a:off x="1674039" y="3881480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95778" y="3088488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11802" y="272844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1542836" y="410454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57" idx="0"/>
            <a:endCxn id="8" idx="4"/>
          </p:cNvCxnSpPr>
          <p:nvPr/>
        </p:nvCxnSpPr>
        <p:spPr>
          <a:xfrm flipV="1">
            <a:off x="1818055" y="3201146"/>
            <a:ext cx="0" cy="1444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443850" y="3345614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58" name="Straight Arrow Connector 57"/>
          <p:cNvCxnSpPr>
            <a:stCxn id="31" idx="0"/>
            <a:endCxn id="57" idx="2"/>
          </p:cNvCxnSpPr>
          <p:nvPr/>
        </p:nvCxnSpPr>
        <p:spPr>
          <a:xfrm flipV="1">
            <a:off x="1818055" y="3714946"/>
            <a:ext cx="0" cy="1665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9" idx="2"/>
          </p:cNvCxnSpPr>
          <p:nvPr/>
        </p:nvCxnSpPr>
        <p:spPr>
          <a:xfrm flipV="1">
            <a:off x="6041268" y="3057130"/>
            <a:ext cx="28893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918987" y="2872464"/>
            <a:ext cx="71205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Servo</a:t>
            </a:r>
          </a:p>
        </p:txBody>
      </p:sp>
      <p:cxnSp>
        <p:nvCxnSpPr>
          <p:cNvPr id="89" name="Straight Arrow Connector 88"/>
          <p:cNvCxnSpPr>
            <a:stCxn id="85" idx="3"/>
            <a:endCxn id="5" idx="1"/>
          </p:cNvCxnSpPr>
          <p:nvPr/>
        </p:nvCxnSpPr>
        <p:spPr>
          <a:xfrm>
            <a:off x="4631041" y="3057130"/>
            <a:ext cx="157961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8" idx="0"/>
          </p:cNvCxnSpPr>
          <p:nvPr/>
        </p:nvCxnSpPr>
        <p:spPr>
          <a:xfrm rot="10800000" flipV="1">
            <a:off x="1818056" y="1291146"/>
            <a:ext cx="496397" cy="1621968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hape 94"/>
          <p:cNvCxnSpPr/>
          <p:nvPr/>
        </p:nvCxnSpPr>
        <p:spPr>
          <a:xfrm rot="10800000">
            <a:off x="2276856" y="1298448"/>
            <a:ext cx="5861306" cy="1755648"/>
          </a:xfrm>
          <a:prstGeom prst="bentConnector3">
            <a:avLst>
              <a:gd name="adj1" fmla="val 7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658266" y="266638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6" name="TextBox 73"/>
          <p:cNvSpPr txBox="1"/>
          <p:nvPr/>
        </p:nvSpPr>
        <p:spPr>
          <a:xfrm>
            <a:off x="1947044" y="268871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097707" y="3393321"/>
            <a:ext cx="6768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ramp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3288158" y="2913116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85" idx="1"/>
          </p:cNvCxnSpPr>
          <p:nvPr/>
        </p:nvCxnSpPr>
        <p:spPr>
          <a:xfrm flipV="1">
            <a:off x="3576190" y="3057130"/>
            <a:ext cx="342797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hape 91"/>
          <p:cNvCxnSpPr>
            <a:stCxn id="50" idx="2"/>
            <a:endCxn id="31" idx="4"/>
          </p:cNvCxnSpPr>
          <p:nvPr/>
        </p:nvCxnSpPr>
        <p:spPr>
          <a:xfrm rot="5400000" flipH="1">
            <a:off x="3963041" y="2024527"/>
            <a:ext cx="220842" cy="4510813"/>
          </a:xfrm>
          <a:prstGeom prst="bentConnector3">
            <a:avLst>
              <a:gd name="adj1" fmla="val -10351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hape 91"/>
          <p:cNvCxnSpPr>
            <a:stCxn id="43" idx="1"/>
            <a:endCxn id="31" idx="6"/>
          </p:cNvCxnSpPr>
          <p:nvPr/>
        </p:nvCxnSpPr>
        <p:spPr>
          <a:xfrm rot="10800000">
            <a:off x="1962071" y="4025496"/>
            <a:ext cx="567548" cy="8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91"/>
          <p:cNvCxnSpPr>
            <a:stCxn id="43" idx="3"/>
            <a:endCxn id="39" idx="2"/>
          </p:cNvCxnSpPr>
          <p:nvPr/>
        </p:nvCxnSpPr>
        <p:spPr>
          <a:xfrm flipV="1">
            <a:off x="2889013" y="3762653"/>
            <a:ext cx="547120" cy="26373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hape 91"/>
          <p:cNvCxnSpPr>
            <a:stCxn id="39" idx="0"/>
            <a:endCxn id="48" idx="4"/>
          </p:cNvCxnSpPr>
          <p:nvPr/>
        </p:nvCxnSpPr>
        <p:spPr>
          <a:xfrm rot="16200000" flipV="1">
            <a:off x="3338068" y="3295255"/>
            <a:ext cx="192173" cy="395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016671" y="5130229"/>
            <a:ext cx="6775607" cy="10464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Forward feed from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to give faster power response</a:t>
            </a:r>
            <a:r>
              <a:rPr lang="en-US" sz="2400" dirty="0" smtClean="0"/>
              <a:t>. Parallel connection of </a:t>
            </a:r>
            <a:r>
              <a:rPr lang="en-US" sz="2400" smtClean="0"/>
              <a:t>the derivative </a:t>
            </a:r>
            <a:r>
              <a:rPr lang="en-US" sz="2400" dirty="0" smtClean="0"/>
              <a:t>function, for AFF</a:t>
            </a:r>
            <a:endParaRPr lang="en-US" sz="2400" dirty="0" smtClean="0"/>
          </a:p>
          <a:p>
            <a:r>
              <a:rPr lang="en-US" sz="1400" dirty="0"/>
              <a:t>Example showing the principle. Variations occurs in real </a:t>
            </a:r>
            <a:r>
              <a:rPr lang="en-US" sz="1400" dirty="0" smtClean="0"/>
              <a:t>governors</a:t>
            </a:r>
            <a:r>
              <a:rPr lang="en-US" sz="1400" dirty="0"/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520188" y="2673143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4109309" y="2183785"/>
            <a:ext cx="182473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KpTdS</a:t>
            </a:r>
            <a:r>
              <a:rPr lang="en-US" dirty="0" smtClean="0"/>
              <a:t>/(</a:t>
            </a:r>
            <a:r>
              <a:rPr lang="en-US" dirty="0" smtClean="0"/>
              <a:t>1+0,1TdS)</a:t>
            </a:r>
            <a:endParaRPr lang="en-US" dirty="0"/>
          </a:p>
        </p:txBody>
      </p:sp>
      <p:cxnSp>
        <p:nvCxnSpPr>
          <p:cNvPr id="61" name="Shape 94"/>
          <p:cNvCxnSpPr>
            <a:endCxn id="60" idx="3"/>
          </p:cNvCxnSpPr>
          <p:nvPr/>
        </p:nvCxnSpPr>
        <p:spPr>
          <a:xfrm rot="10800000">
            <a:off x="5934039" y="2368452"/>
            <a:ext cx="2185832" cy="669741"/>
          </a:xfrm>
          <a:prstGeom prst="bentConnector3">
            <a:avLst>
              <a:gd name="adj1" fmla="val -61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hape 94"/>
          <p:cNvCxnSpPr>
            <a:stCxn id="60" idx="1"/>
            <a:endCxn id="48" idx="0"/>
          </p:cNvCxnSpPr>
          <p:nvPr/>
        </p:nvCxnSpPr>
        <p:spPr>
          <a:xfrm rot="10800000" flipV="1">
            <a:off x="3432175" y="2368450"/>
            <a:ext cx="677135" cy="54466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202922" y="246422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421418" y="260648"/>
            <a:ext cx="8412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related vs opening related droop</a:t>
            </a:r>
            <a:endParaRPr lang="en-US" sz="4000" dirty="0"/>
          </a:p>
        </p:txBody>
      </p:sp>
      <p:sp>
        <p:nvSpPr>
          <p:cNvPr id="56" name="TextBox 55"/>
          <p:cNvSpPr txBox="1"/>
          <p:nvPr/>
        </p:nvSpPr>
        <p:spPr>
          <a:xfrm>
            <a:off x="197728" y="2061011"/>
            <a:ext cx="4223198" cy="2308324"/>
          </a:xfrm>
          <a:prstGeom prst="rect">
            <a:avLst/>
          </a:prstGeom>
          <a:noFill/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Power related droop</a:t>
            </a:r>
          </a:p>
          <a:p>
            <a:endParaRPr lang="en-US" sz="2400" dirty="0"/>
          </a:p>
          <a:p>
            <a:r>
              <a:rPr lang="en-US" sz="2400" dirty="0" smtClean="0"/>
              <a:t>The droop is 100% exact.</a:t>
            </a:r>
          </a:p>
          <a:p>
            <a:r>
              <a:rPr lang="en-US" sz="2400" dirty="0" smtClean="0"/>
              <a:t>Always power feedback.</a:t>
            </a:r>
          </a:p>
          <a:p>
            <a:r>
              <a:rPr lang="en-US" sz="2400" dirty="0" smtClean="0"/>
              <a:t>Only suitable for some power plants.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18652" y="2061011"/>
            <a:ext cx="4318614" cy="3046988"/>
          </a:xfrm>
          <a:prstGeom prst="rect">
            <a:avLst/>
          </a:prstGeom>
          <a:noFill/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Opening related droop</a:t>
            </a:r>
          </a:p>
          <a:p>
            <a:endParaRPr lang="en-US" sz="2400" dirty="0"/>
          </a:p>
          <a:p>
            <a:r>
              <a:rPr lang="en-US" sz="2400" dirty="0" smtClean="0"/>
              <a:t>The droop is an approximation and will never be 100% exact.</a:t>
            </a:r>
          </a:p>
          <a:p>
            <a:r>
              <a:rPr lang="en-US" sz="2400" dirty="0" smtClean="0"/>
              <a:t>Can chose between power feedback and no power feedback.</a:t>
            </a:r>
          </a:p>
          <a:p>
            <a:r>
              <a:rPr lang="en-US" sz="2400" dirty="0" smtClean="0"/>
              <a:t>Can be used on all power plants.</a:t>
            </a:r>
          </a:p>
        </p:txBody>
      </p:sp>
    </p:spTree>
    <p:extLst>
      <p:ext uri="{BB962C8B-B14F-4D97-AF65-F5344CB8AC3E}">
        <p14:creationId xmlns:p14="http://schemas.microsoft.com/office/powerpoint/2010/main" val="33912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Saturation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7528" y="1168120"/>
            <a:ext cx="8259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The integral calculations “saturates” when the output from the PID causes little or no change in the process value.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integrator keeps integrating (adding) the error each time step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servo will end up at max or at min.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067867" y="4523497"/>
            <a:ext cx="7392321" cy="1260679"/>
            <a:chOff x="1077806" y="4609769"/>
            <a:chExt cx="7392321" cy="1260679"/>
          </a:xfrm>
        </p:grpSpPr>
        <p:sp>
          <p:nvSpPr>
            <p:cNvPr id="10" name="TextBox 9"/>
            <p:cNvSpPr txBox="1"/>
            <p:nvPr/>
          </p:nvSpPr>
          <p:spPr>
            <a:xfrm>
              <a:off x="2692936" y="5000687"/>
              <a:ext cx="503664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PID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56250" y="4862188"/>
              <a:ext cx="1252266" cy="64633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Waterway/</a:t>
              </a:r>
            </a:p>
            <a:p>
              <a:r>
                <a:rPr lang="en-US" dirty="0" smtClean="0"/>
                <a:t>turbine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06211" y="5000687"/>
              <a:ext cx="702052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</a:t>
              </a:r>
              <a:r>
                <a:rPr lang="en-US" dirty="0" err="1" smtClean="0"/>
                <a:t>TaS</a:t>
              </a:r>
              <a:endParaRPr lang="en-US" dirty="0" smtClean="0"/>
            </a:p>
          </p:txBody>
        </p:sp>
        <p:sp>
          <p:nvSpPr>
            <p:cNvPr id="13" name="Oval 12"/>
            <p:cNvSpPr/>
            <p:nvPr/>
          </p:nvSpPr>
          <p:spPr>
            <a:xfrm>
              <a:off x="2010534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6593262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Arrow Connector 14"/>
            <p:cNvCxnSpPr>
              <a:stCxn id="13" idx="6"/>
              <a:endCxn id="10" idx="1"/>
            </p:cNvCxnSpPr>
            <p:nvPr/>
          </p:nvCxnSpPr>
          <p:spPr>
            <a:xfrm>
              <a:off x="2298566" y="5185353"/>
              <a:ext cx="3943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0" idx="3"/>
              <a:endCxn id="39" idx="1"/>
            </p:cNvCxnSpPr>
            <p:nvPr/>
          </p:nvCxnSpPr>
          <p:spPr>
            <a:xfrm flipV="1">
              <a:off x="3196600" y="5185352"/>
              <a:ext cx="331232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1" idx="3"/>
              <a:endCxn id="14" idx="2"/>
            </p:cNvCxnSpPr>
            <p:nvPr/>
          </p:nvCxnSpPr>
          <p:spPr>
            <a:xfrm flipV="1">
              <a:off x="6308516" y="5185353"/>
              <a:ext cx="284746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4" idx="6"/>
              <a:endCxn id="12" idx="1"/>
            </p:cNvCxnSpPr>
            <p:nvPr/>
          </p:nvCxnSpPr>
          <p:spPr>
            <a:xfrm>
              <a:off x="6881294" y="5185353"/>
              <a:ext cx="2249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3" idx="2"/>
            </p:cNvCxnSpPr>
            <p:nvPr/>
          </p:nvCxnSpPr>
          <p:spPr>
            <a:xfrm>
              <a:off x="1077806" y="5185001"/>
              <a:ext cx="932728" cy="3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2" idx="3"/>
            </p:cNvCxnSpPr>
            <p:nvPr/>
          </p:nvCxnSpPr>
          <p:spPr>
            <a:xfrm>
              <a:off x="7808263" y="5185353"/>
              <a:ext cx="6618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8004181" y="4609769"/>
              <a:ext cx="9144" cy="5760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148840" y="4626864"/>
              <a:ext cx="58601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3" idx="0"/>
            </p:cNvCxnSpPr>
            <p:nvPr/>
          </p:nvCxnSpPr>
          <p:spPr>
            <a:xfrm flipH="1" flipV="1">
              <a:off x="2147654" y="4626864"/>
              <a:ext cx="6896" cy="414473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528240" y="4753604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r</a:t>
              </a:r>
              <a:endParaRPr lang="en-US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48822" y="477616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41424" y="464691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cxnSp>
          <p:nvCxnSpPr>
            <p:cNvPr id="28" name="Straight Arrow Connector 27"/>
            <p:cNvCxnSpPr>
              <a:endCxn id="14" idx="4"/>
            </p:cNvCxnSpPr>
            <p:nvPr/>
          </p:nvCxnSpPr>
          <p:spPr>
            <a:xfrm flipH="1" flipV="1">
              <a:off x="6737278" y="5329369"/>
              <a:ext cx="3440" cy="5410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443080" y="524424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709895" y="5469254"/>
              <a:ext cx="3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baseline="-25000" dirty="0" err="1" smtClean="0"/>
                <a:t>e</a:t>
              </a:r>
              <a:endParaRPr lang="en-US" baseline="-25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97579" y="47901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69536" y="4762748"/>
              <a:ext cx="353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dirty="0" smtClean="0"/>
                <a:t>’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0552" y="48343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27832" y="5000686"/>
              <a:ext cx="117763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US" dirty="0" smtClean="0"/>
                <a:t>low servo</a:t>
              </a:r>
              <a:endParaRPr lang="en-US" dirty="0"/>
            </a:p>
          </p:txBody>
        </p:sp>
        <p:cxnSp>
          <p:nvCxnSpPr>
            <p:cNvPr id="41" name="Straight Arrow Connector 40"/>
            <p:cNvCxnSpPr>
              <a:stCxn id="39" idx="3"/>
              <a:endCxn id="11" idx="1"/>
            </p:cNvCxnSpPr>
            <p:nvPr/>
          </p:nvCxnSpPr>
          <p:spPr>
            <a:xfrm>
              <a:off x="4705462" y="5185352"/>
              <a:ext cx="350788" cy="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712089" y="478660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6964" y="2056585"/>
            <a:ext cx="50366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PID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31956" y="1918086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24220" y="2056585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1/TaS</a:t>
            </a:r>
          </a:p>
        </p:txBody>
      </p:sp>
      <p:sp>
        <p:nvSpPr>
          <p:cNvPr id="8" name="Oval 7"/>
          <p:cNvSpPr/>
          <p:nvPr/>
        </p:nvSpPr>
        <p:spPr>
          <a:xfrm>
            <a:off x="1875748" y="209723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04140" y="209723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2163780" y="2241251"/>
            <a:ext cx="39318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>
          <a:xfrm>
            <a:off x="3060628" y="2241251"/>
            <a:ext cx="67132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4984222" y="2241251"/>
            <a:ext cx="41991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5692172" y="2241251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8" idx="2"/>
          </p:cNvCxnSpPr>
          <p:nvPr/>
        </p:nvCxnSpPr>
        <p:spPr>
          <a:xfrm>
            <a:off x="943020" y="2240899"/>
            <a:ext cx="932728" cy="3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>
            <a:off x="6826272" y="2241251"/>
            <a:ext cx="837588" cy="42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7204340" y="1270014"/>
            <a:ext cx="2320" cy="9796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019764" y="1270014"/>
            <a:ext cx="5184576" cy="92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0"/>
          </p:cNvCxnSpPr>
          <p:nvPr/>
        </p:nvCxnSpPr>
        <p:spPr>
          <a:xfrm flipV="1">
            <a:off x="2019764" y="1270015"/>
            <a:ext cx="0" cy="82722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27676" y="184607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7276348" y="170206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019764" y="163005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V="1">
            <a:off x="5548156" y="2385267"/>
            <a:ext cx="0" cy="5265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48156" y="249415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-</a:t>
            </a:r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630674" y="277592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4981236" y="18460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351780" y="187076"/>
            <a:ext cx="6681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The functionality of the PID</a:t>
            </a:r>
            <a:endParaRPr lang="en-US" sz="4400" dirty="0"/>
          </a:p>
        </p:txBody>
      </p:sp>
      <p:sp>
        <p:nvSpPr>
          <p:cNvPr id="74" name="TextBox 73"/>
          <p:cNvSpPr txBox="1"/>
          <p:nvPr/>
        </p:nvSpPr>
        <p:spPr>
          <a:xfrm>
            <a:off x="3216444" y="181864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8" name="TextBox 73"/>
          <p:cNvSpPr txBox="1"/>
          <p:nvPr/>
        </p:nvSpPr>
        <p:spPr>
          <a:xfrm>
            <a:off x="2207451" y="190272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78647" y="3175711"/>
            <a:ext cx="7191927" cy="31700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negative feedback loop with a PID will adjust the output, y, so the input, e, equals zero.</a:t>
            </a:r>
          </a:p>
          <a:p>
            <a:endParaRPr lang="en-US" sz="2000" dirty="0"/>
          </a:p>
          <a:p>
            <a:r>
              <a:rPr lang="en-US" sz="2000" dirty="0" smtClean="0"/>
              <a:t>The PID itself will continuously increase y when e &gt; 0 and decrease y when e &lt; 0. This is done in a dynamic fashion governed by the P, </a:t>
            </a:r>
            <a:r>
              <a:rPr lang="en-US" sz="2000" dirty="0" err="1" smtClean="0"/>
              <a:t>Ti</a:t>
            </a:r>
            <a:r>
              <a:rPr lang="en-US" sz="2000" dirty="0" smtClean="0"/>
              <a:t> and Td parameters.</a:t>
            </a:r>
          </a:p>
          <a:p>
            <a:endParaRPr lang="en-US" sz="2000" dirty="0"/>
          </a:p>
          <a:p>
            <a:r>
              <a:rPr lang="en-US" sz="2000" dirty="0" smtClean="0"/>
              <a:t>For the PID to do a useful ting, The input, e, and the output, y, has to be configured in a block diagram to create a dynamic and static balance when e equals zero.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698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Saturation</a:t>
            </a:r>
            <a:endParaRPr lang="en-US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299512" y="2814040"/>
            <a:ext cx="8259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 =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– n</a:t>
            </a:r>
          </a:p>
          <a:p>
            <a:r>
              <a:rPr lang="en-US" sz="2400" dirty="0" smtClean="0"/>
              <a:t>If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&gt; n</a:t>
            </a:r>
          </a:p>
          <a:p>
            <a:r>
              <a:rPr lang="en-US" sz="2400" dirty="0" smtClean="0"/>
              <a:t>	then y increases until n =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smtClean="0"/>
              <a:t>e = 0)</a:t>
            </a:r>
          </a:p>
          <a:p>
            <a:endParaRPr lang="en-US" sz="2400" dirty="0" smtClean="0"/>
          </a:p>
          <a:p>
            <a:r>
              <a:rPr lang="en-US" sz="2400" dirty="0" smtClean="0"/>
              <a:t>If n = </a:t>
            </a:r>
            <a:r>
              <a:rPr lang="en-US" sz="2400" b="1" dirty="0" err="1" smtClean="0"/>
              <a:t>const</a:t>
            </a:r>
            <a:r>
              <a:rPr lang="en-US" sz="2400" dirty="0" smtClean="0"/>
              <a:t> (no change in n regardless of change in y) and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&gt; n</a:t>
            </a:r>
          </a:p>
          <a:p>
            <a:r>
              <a:rPr lang="en-US" sz="2400" dirty="0" smtClean="0"/>
              <a:t>	then e &gt; 0 (always) and y will increase continuously</a:t>
            </a:r>
          </a:p>
          <a:p>
            <a:r>
              <a:rPr lang="en-US" sz="2400" dirty="0" smtClean="0"/>
              <a:t>	until the servo reach min or max.</a:t>
            </a:r>
          </a:p>
          <a:p>
            <a:r>
              <a:rPr lang="en-US" sz="2400" dirty="0" smtClean="0"/>
              <a:t>This will also happen during transients if the output is constricted by ramps or slow servos. Will cause overshoot/undershoot. 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845230" y="1470196"/>
            <a:ext cx="7392321" cy="1260679"/>
            <a:chOff x="1077806" y="4609769"/>
            <a:chExt cx="7392321" cy="1260679"/>
          </a:xfrm>
        </p:grpSpPr>
        <p:sp>
          <p:nvSpPr>
            <p:cNvPr id="36" name="TextBox 35"/>
            <p:cNvSpPr txBox="1"/>
            <p:nvPr/>
          </p:nvSpPr>
          <p:spPr>
            <a:xfrm>
              <a:off x="2692936" y="5000687"/>
              <a:ext cx="503664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PID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56250" y="4862188"/>
              <a:ext cx="1252266" cy="64633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Waterway/</a:t>
              </a:r>
            </a:p>
            <a:p>
              <a:r>
                <a:rPr lang="en-US" dirty="0" smtClean="0"/>
                <a:t>turbine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06211" y="5000687"/>
              <a:ext cx="702052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</a:t>
              </a:r>
              <a:r>
                <a:rPr lang="en-US" dirty="0" err="1" smtClean="0"/>
                <a:t>TaS</a:t>
              </a:r>
              <a:endParaRPr lang="en-US" dirty="0" smtClean="0"/>
            </a:p>
          </p:txBody>
        </p:sp>
        <p:sp>
          <p:nvSpPr>
            <p:cNvPr id="39" name="Oval 38"/>
            <p:cNvSpPr/>
            <p:nvPr/>
          </p:nvSpPr>
          <p:spPr>
            <a:xfrm>
              <a:off x="2010534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6593262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" name="Straight Arrow Connector 40"/>
            <p:cNvCxnSpPr>
              <a:stCxn id="39" idx="6"/>
              <a:endCxn id="36" idx="1"/>
            </p:cNvCxnSpPr>
            <p:nvPr/>
          </p:nvCxnSpPr>
          <p:spPr>
            <a:xfrm>
              <a:off x="2298566" y="5185353"/>
              <a:ext cx="3943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6" idx="3"/>
              <a:endCxn id="60" idx="1"/>
            </p:cNvCxnSpPr>
            <p:nvPr/>
          </p:nvCxnSpPr>
          <p:spPr>
            <a:xfrm flipV="1">
              <a:off x="3196600" y="5185352"/>
              <a:ext cx="331232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37" idx="3"/>
              <a:endCxn id="40" idx="2"/>
            </p:cNvCxnSpPr>
            <p:nvPr/>
          </p:nvCxnSpPr>
          <p:spPr>
            <a:xfrm flipV="1">
              <a:off x="6308516" y="5185353"/>
              <a:ext cx="284746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40" idx="6"/>
              <a:endCxn id="38" idx="1"/>
            </p:cNvCxnSpPr>
            <p:nvPr/>
          </p:nvCxnSpPr>
          <p:spPr>
            <a:xfrm>
              <a:off x="6881294" y="5185353"/>
              <a:ext cx="22491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endCxn id="39" idx="2"/>
            </p:cNvCxnSpPr>
            <p:nvPr/>
          </p:nvCxnSpPr>
          <p:spPr>
            <a:xfrm>
              <a:off x="1077806" y="5185001"/>
              <a:ext cx="932728" cy="3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8" idx="3"/>
            </p:cNvCxnSpPr>
            <p:nvPr/>
          </p:nvCxnSpPr>
          <p:spPr>
            <a:xfrm>
              <a:off x="7808263" y="5185353"/>
              <a:ext cx="6618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8004181" y="4609769"/>
              <a:ext cx="9144" cy="5760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2148840" y="4626864"/>
              <a:ext cx="58601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39" idx="0"/>
            </p:cNvCxnSpPr>
            <p:nvPr/>
          </p:nvCxnSpPr>
          <p:spPr>
            <a:xfrm flipH="1" flipV="1">
              <a:off x="2147654" y="4626864"/>
              <a:ext cx="6896" cy="414473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528240" y="4753604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r</a:t>
              </a:r>
              <a:endParaRPr lang="en-US" baseline="-25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048822" y="477616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141424" y="464691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cxnSp>
          <p:nvCxnSpPr>
            <p:cNvPr id="53" name="Straight Arrow Connector 52"/>
            <p:cNvCxnSpPr>
              <a:endCxn id="40" idx="4"/>
            </p:cNvCxnSpPr>
            <p:nvPr/>
          </p:nvCxnSpPr>
          <p:spPr>
            <a:xfrm flipH="1" flipV="1">
              <a:off x="6737278" y="5329369"/>
              <a:ext cx="3440" cy="5410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443080" y="524424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09895" y="5469254"/>
              <a:ext cx="3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baseline="-25000" dirty="0" err="1" smtClean="0"/>
                <a:t>e</a:t>
              </a:r>
              <a:endParaRPr lang="en-US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297579" y="47901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169536" y="4762748"/>
              <a:ext cx="353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dirty="0" smtClean="0"/>
                <a:t>’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350552" y="48343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527832" y="5000686"/>
              <a:ext cx="117763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US" dirty="0" smtClean="0"/>
                <a:t>low servo</a:t>
              </a:r>
              <a:endParaRPr lang="en-US" dirty="0"/>
            </a:p>
          </p:txBody>
        </p:sp>
        <p:cxnSp>
          <p:nvCxnSpPr>
            <p:cNvPr id="61" name="Straight Arrow Connector 60"/>
            <p:cNvCxnSpPr>
              <a:stCxn id="60" idx="3"/>
              <a:endCxn id="37" idx="1"/>
            </p:cNvCxnSpPr>
            <p:nvPr/>
          </p:nvCxnSpPr>
          <p:spPr>
            <a:xfrm>
              <a:off x="4705462" y="5185352"/>
              <a:ext cx="350788" cy="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712089" y="478660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103585" y="269792"/>
            <a:ext cx="6968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Saturation – Anti Windup</a:t>
            </a:r>
            <a:endParaRPr lang="en-US" sz="4000" dirty="0"/>
          </a:p>
        </p:txBody>
      </p:sp>
      <p:sp>
        <p:nvSpPr>
          <p:cNvPr id="34" name="TextBox 28"/>
          <p:cNvSpPr txBox="1"/>
          <p:nvPr/>
        </p:nvSpPr>
        <p:spPr>
          <a:xfrm>
            <a:off x="508622" y="4747669"/>
            <a:ext cx="8259272" cy="1631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(y – y’) * 1/T</a:t>
            </a:r>
            <a:r>
              <a:rPr lang="en-US" sz="2000" baseline="-25000" dirty="0" smtClean="0"/>
              <a:t>aw</a:t>
            </a:r>
            <a:r>
              <a:rPr lang="en-US" sz="2000" dirty="0" smtClean="0"/>
              <a:t> is added in front of the integration</a:t>
            </a:r>
          </a:p>
          <a:p>
            <a:r>
              <a:rPr lang="en-US" sz="2000" dirty="0" smtClean="0"/>
              <a:t>T</a:t>
            </a:r>
            <a:r>
              <a:rPr lang="en-US" sz="2000" baseline="-25000" dirty="0" smtClean="0"/>
              <a:t>aw</a:t>
            </a:r>
            <a:r>
              <a:rPr lang="en-US" sz="2000" dirty="0" smtClean="0"/>
              <a:t> &lt;= 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i</a:t>
            </a:r>
            <a:endParaRPr lang="en-US" sz="2000" baseline="-25000" dirty="0" smtClean="0"/>
          </a:p>
          <a:p>
            <a:r>
              <a:rPr lang="en-US" sz="2000" dirty="0" smtClean="0"/>
              <a:t>The saturation error, too much integration caused </a:t>
            </a:r>
            <a:r>
              <a:rPr lang="en-US" sz="2000" dirty="0"/>
              <a:t>by (y – y</a:t>
            </a:r>
            <a:r>
              <a:rPr lang="en-US" sz="2000" dirty="0" smtClean="0"/>
              <a:t>’), is removed because it is subtracted before the integration.</a:t>
            </a:r>
          </a:p>
          <a:p>
            <a:r>
              <a:rPr lang="en-US" sz="2000" dirty="0" smtClean="0"/>
              <a:t>This is called back substitution, other methods also exist.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89571" y="1128289"/>
            <a:ext cx="7392321" cy="1260679"/>
            <a:chOff x="1077806" y="4609769"/>
            <a:chExt cx="7392321" cy="1260679"/>
          </a:xfrm>
        </p:grpSpPr>
        <p:sp>
          <p:nvSpPr>
            <p:cNvPr id="30" name="TextBox 29"/>
            <p:cNvSpPr txBox="1"/>
            <p:nvPr/>
          </p:nvSpPr>
          <p:spPr>
            <a:xfrm>
              <a:off x="2692936" y="5000687"/>
              <a:ext cx="503664" cy="3693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PID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56250" y="4862188"/>
              <a:ext cx="1252266" cy="64633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Waterway/</a:t>
              </a:r>
            </a:p>
            <a:p>
              <a:r>
                <a:rPr lang="en-US" dirty="0" smtClean="0"/>
                <a:t>turbine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06211" y="5000687"/>
              <a:ext cx="702052" cy="3693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</a:t>
              </a:r>
              <a:r>
                <a:rPr lang="en-US" dirty="0" err="1" smtClean="0"/>
                <a:t>TaS</a:t>
              </a:r>
              <a:endParaRPr lang="en-US" dirty="0" smtClean="0"/>
            </a:p>
          </p:txBody>
        </p:sp>
        <p:sp>
          <p:nvSpPr>
            <p:cNvPr id="33" name="Oval 32"/>
            <p:cNvSpPr/>
            <p:nvPr/>
          </p:nvSpPr>
          <p:spPr>
            <a:xfrm>
              <a:off x="2010534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593262" y="504133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Arrow Connector 35"/>
            <p:cNvCxnSpPr>
              <a:stCxn id="33" idx="6"/>
              <a:endCxn id="30" idx="1"/>
            </p:cNvCxnSpPr>
            <p:nvPr/>
          </p:nvCxnSpPr>
          <p:spPr>
            <a:xfrm>
              <a:off x="2298566" y="5185353"/>
              <a:ext cx="394370" cy="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0" idx="3"/>
              <a:endCxn id="55" idx="1"/>
            </p:cNvCxnSpPr>
            <p:nvPr/>
          </p:nvCxnSpPr>
          <p:spPr>
            <a:xfrm flipV="1">
              <a:off x="3196600" y="5185352"/>
              <a:ext cx="331232" cy="1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1" idx="3"/>
              <a:endCxn id="35" idx="2"/>
            </p:cNvCxnSpPr>
            <p:nvPr/>
          </p:nvCxnSpPr>
          <p:spPr>
            <a:xfrm flipV="1">
              <a:off x="6308516" y="5185353"/>
              <a:ext cx="284746" cy="1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5" idx="6"/>
              <a:endCxn id="32" idx="1"/>
            </p:cNvCxnSpPr>
            <p:nvPr/>
          </p:nvCxnSpPr>
          <p:spPr>
            <a:xfrm>
              <a:off x="6881294" y="5185353"/>
              <a:ext cx="224917" cy="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33" idx="2"/>
            </p:cNvCxnSpPr>
            <p:nvPr/>
          </p:nvCxnSpPr>
          <p:spPr>
            <a:xfrm>
              <a:off x="1077806" y="5185001"/>
              <a:ext cx="932728" cy="352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32" idx="3"/>
            </p:cNvCxnSpPr>
            <p:nvPr/>
          </p:nvCxnSpPr>
          <p:spPr>
            <a:xfrm>
              <a:off x="7808263" y="5185353"/>
              <a:ext cx="661864" cy="0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8004181" y="4609769"/>
              <a:ext cx="9144" cy="57607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2148840" y="4626864"/>
              <a:ext cx="5860111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33" idx="0"/>
            </p:cNvCxnSpPr>
            <p:nvPr/>
          </p:nvCxnSpPr>
          <p:spPr>
            <a:xfrm flipH="1" flipV="1">
              <a:off x="2147654" y="4626864"/>
              <a:ext cx="6896" cy="41447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528240" y="4753604"/>
              <a:ext cx="3593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r</a:t>
              </a:r>
              <a:endParaRPr lang="en-US" baseline="-25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48822" y="4776168"/>
              <a:ext cx="306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41424" y="4646910"/>
              <a:ext cx="2551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cxnSp>
          <p:nvCxnSpPr>
            <p:cNvPr id="48" name="Straight Arrow Connector 47"/>
            <p:cNvCxnSpPr>
              <a:endCxn id="35" idx="4"/>
            </p:cNvCxnSpPr>
            <p:nvPr/>
          </p:nvCxnSpPr>
          <p:spPr>
            <a:xfrm flipH="1" flipV="1">
              <a:off x="6737278" y="5329369"/>
              <a:ext cx="3440" cy="541079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443080" y="5244240"/>
              <a:ext cx="2551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709895" y="5469254"/>
              <a:ext cx="38343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</a:t>
              </a:r>
              <a:r>
                <a:rPr lang="en-US" baseline="-25000" dirty="0" err="1" smtClean="0"/>
                <a:t>e</a:t>
              </a:r>
              <a:endParaRPr lang="en-US" baseline="-25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97579" y="4790180"/>
              <a:ext cx="306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69536" y="4762748"/>
              <a:ext cx="3535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dirty="0" smtClean="0"/>
                <a:t>’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50552" y="4834309"/>
              <a:ext cx="30008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27832" y="5000686"/>
              <a:ext cx="1177630" cy="3693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US" dirty="0" smtClean="0"/>
                <a:t>low servo</a:t>
              </a:r>
              <a:endParaRPr lang="en-US" dirty="0"/>
            </a:p>
          </p:txBody>
        </p:sp>
        <p:cxnSp>
          <p:nvCxnSpPr>
            <p:cNvPr id="56" name="Straight Arrow Connector 55"/>
            <p:cNvCxnSpPr>
              <a:stCxn id="55" idx="3"/>
              <a:endCxn id="31" idx="1"/>
            </p:cNvCxnSpPr>
            <p:nvPr/>
          </p:nvCxnSpPr>
          <p:spPr>
            <a:xfrm>
              <a:off x="4705462" y="5185352"/>
              <a:ext cx="350788" cy="2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712089" y="4786602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sp>
        <p:nvSpPr>
          <p:cNvPr id="2" name="Oval 1"/>
          <p:cNvSpPr/>
          <p:nvPr/>
        </p:nvSpPr>
        <p:spPr>
          <a:xfrm>
            <a:off x="2035534" y="1001864"/>
            <a:ext cx="2711395" cy="12085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468312" y="2934540"/>
            <a:ext cx="30328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64" name="Straight Arrow Connector 63"/>
          <p:cNvCxnSpPr>
            <a:stCxn id="81" idx="3"/>
            <a:endCxn id="59" idx="1"/>
          </p:cNvCxnSpPr>
          <p:nvPr/>
        </p:nvCxnSpPr>
        <p:spPr>
          <a:xfrm flipV="1">
            <a:off x="1909175" y="3119206"/>
            <a:ext cx="559137" cy="59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9" idx="3"/>
            <a:endCxn id="86" idx="2"/>
          </p:cNvCxnSpPr>
          <p:nvPr/>
        </p:nvCxnSpPr>
        <p:spPr>
          <a:xfrm>
            <a:off x="2771600" y="3119206"/>
            <a:ext cx="1912650" cy="13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956592" y="2680699"/>
            <a:ext cx="353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609093" y="293513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330713" y="2934539"/>
            <a:ext cx="117763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low servo</a:t>
            </a:r>
            <a:endParaRPr lang="en-US" dirty="0"/>
          </a:p>
        </p:txBody>
      </p:sp>
      <p:cxnSp>
        <p:nvCxnSpPr>
          <p:cNvPr id="83" name="Straight Arrow Connector 82"/>
          <p:cNvCxnSpPr>
            <a:stCxn id="82" idx="3"/>
          </p:cNvCxnSpPr>
          <p:nvPr/>
        </p:nvCxnSpPr>
        <p:spPr>
          <a:xfrm>
            <a:off x="6508343" y="3119205"/>
            <a:ext cx="350788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602476" y="268865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2356994" y="3443424"/>
            <a:ext cx="54598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P/</a:t>
            </a:r>
            <a:r>
              <a:rPr lang="en-US" dirty="0" err="1" smtClean="0"/>
              <a:t>Ti</a:t>
            </a:r>
            <a:endParaRPr lang="en-US" dirty="0"/>
          </a:p>
        </p:txBody>
      </p:sp>
      <p:sp>
        <p:nvSpPr>
          <p:cNvPr id="86" name="Oval 85"/>
          <p:cNvSpPr/>
          <p:nvPr/>
        </p:nvSpPr>
        <p:spPr>
          <a:xfrm>
            <a:off x="4684250" y="2976515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9" name="Straight Arrow Connector 88"/>
          <p:cNvCxnSpPr>
            <a:stCxn id="86" idx="6"/>
            <a:endCxn id="82" idx="1"/>
          </p:cNvCxnSpPr>
          <p:nvPr/>
        </p:nvCxnSpPr>
        <p:spPr>
          <a:xfrm flipV="1">
            <a:off x="4972282" y="3119205"/>
            <a:ext cx="358431" cy="13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81" idx="2"/>
            <a:endCxn id="85" idx="1"/>
          </p:cNvCxnSpPr>
          <p:nvPr/>
        </p:nvCxnSpPr>
        <p:spPr>
          <a:xfrm rot="16200000" flipH="1">
            <a:off x="1896253" y="3167348"/>
            <a:ext cx="323623" cy="597860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193752" y="4095440"/>
            <a:ext cx="66896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/T</a:t>
            </a:r>
            <a:r>
              <a:rPr lang="en-US" baseline="-25000" dirty="0" smtClean="0"/>
              <a:t>aw</a:t>
            </a:r>
            <a:endParaRPr lang="en-US" baseline="-25000" dirty="0"/>
          </a:p>
        </p:txBody>
      </p:sp>
      <p:sp>
        <p:nvSpPr>
          <p:cNvPr id="101" name="Oval 100"/>
          <p:cNvSpPr/>
          <p:nvPr/>
        </p:nvSpPr>
        <p:spPr>
          <a:xfrm>
            <a:off x="3141733" y="3485399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3613297" y="3443425"/>
            <a:ext cx="476797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1/s</a:t>
            </a:r>
            <a:endParaRPr lang="en-US" dirty="0"/>
          </a:p>
        </p:txBody>
      </p:sp>
      <p:cxnSp>
        <p:nvCxnSpPr>
          <p:cNvPr id="103" name="Straight Arrow Connector 102"/>
          <p:cNvCxnSpPr>
            <a:stCxn id="85" idx="3"/>
            <a:endCxn id="101" idx="2"/>
          </p:cNvCxnSpPr>
          <p:nvPr/>
        </p:nvCxnSpPr>
        <p:spPr>
          <a:xfrm>
            <a:off x="2902977" y="3628090"/>
            <a:ext cx="238756" cy="13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1" idx="6"/>
            <a:endCxn id="102" idx="1"/>
          </p:cNvCxnSpPr>
          <p:nvPr/>
        </p:nvCxnSpPr>
        <p:spPr>
          <a:xfrm flipV="1">
            <a:off x="3429765" y="3628091"/>
            <a:ext cx="183532" cy="13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2" idx="3"/>
            <a:endCxn id="86" idx="4"/>
          </p:cNvCxnSpPr>
          <p:nvPr/>
        </p:nvCxnSpPr>
        <p:spPr>
          <a:xfrm flipV="1">
            <a:off x="4090094" y="3264547"/>
            <a:ext cx="738172" cy="36354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/>
          <p:nvPr/>
        </p:nvSpPr>
        <p:spPr>
          <a:xfrm>
            <a:off x="5845141" y="3501301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9" name="Elbow Connector 118"/>
          <p:cNvCxnSpPr>
            <a:stCxn id="86" idx="6"/>
            <a:endCxn id="118" idx="2"/>
          </p:cNvCxnSpPr>
          <p:nvPr/>
        </p:nvCxnSpPr>
        <p:spPr>
          <a:xfrm>
            <a:off x="4972282" y="3120531"/>
            <a:ext cx="872859" cy="524786"/>
          </a:xfrm>
          <a:prstGeom prst="bentConnector3">
            <a:avLst>
              <a:gd name="adj1" fmla="val 1993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82" idx="3"/>
            <a:endCxn id="118" idx="6"/>
          </p:cNvCxnSpPr>
          <p:nvPr/>
        </p:nvCxnSpPr>
        <p:spPr>
          <a:xfrm flipH="1">
            <a:off x="6133173" y="3119205"/>
            <a:ext cx="375170" cy="526112"/>
          </a:xfrm>
          <a:prstGeom prst="bentConnector3">
            <a:avLst>
              <a:gd name="adj1" fmla="val -376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Elbow Connector 126"/>
          <p:cNvCxnSpPr>
            <a:stCxn id="118" idx="4"/>
            <a:endCxn id="98" idx="3"/>
          </p:cNvCxnSpPr>
          <p:nvPr/>
        </p:nvCxnSpPr>
        <p:spPr>
          <a:xfrm rot="5400000">
            <a:off x="5180552" y="3471500"/>
            <a:ext cx="490773" cy="112643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98" idx="1"/>
            <a:endCxn id="101" idx="4"/>
          </p:cNvCxnSpPr>
          <p:nvPr/>
        </p:nvCxnSpPr>
        <p:spPr>
          <a:xfrm rot="10800000">
            <a:off x="3285750" y="3773432"/>
            <a:ext cx="908003" cy="50667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5528017" y="333746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smtClean="0"/>
              <a:t>The grid</a:t>
            </a:r>
            <a:endParaRPr lang="en-US" sz="4000" dirty="0"/>
          </a:p>
        </p:txBody>
      </p:sp>
      <p:pic>
        <p:nvPicPr>
          <p:cNvPr id="22530" name="Picture 2" descr="http://www.nordregio.se/Global/JoN/JoN%202008/JoN%202008%202/Karta%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577" y="914400"/>
            <a:ext cx="7326169" cy="5199218"/>
          </a:xfrm>
          <a:prstGeom prst="rect">
            <a:avLst/>
          </a:prstGeom>
          <a:noFill/>
        </p:spPr>
      </p:pic>
      <p:sp>
        <p:nvSpPr>
          <p:cNvPr id="34" name="TekstSylinder 33"/>
          <p:cNvSpPr txBox="1"/>
          <p:nvPr/>
        </p:nvSpPr>
        <p:spPr>
          <a:xfrm>
            <a:off x="3820190" y="6227882"/>
            <a:ext cx="1624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The Nordic grid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The grid</a:t>
            </a:r>
            <a:endParaRPr lang="en-US" sz="4000"/>
          </a:p>
        </p:txBody>
      </p:sp>
      <p:pic>
        <p:nvPicPr>
          <p:cNvPr id="23554" name="Picture 2" descr="http://thumb101.shutterstock.com/display_pic_with_logo/585532/162532403/stock-photo-cog-wheel-mechanical-gear-isolated-on-white-background-162532403.jpg"/>
          <p:cNvPicPr>
            <a:picLocks noChangeAspect="1" noChangeArrowheads="1"/>
          </p:cNvPicPr>
          <p:nvPr/>
        </p:nvPicPr>
        <p:blipFill>
          <a:blip r:embed="rId2" cstate="print"/>
          <a:srcRect l="5934" t="2595" r="6281" b="8329"/>
          <a:stretch>
            <a:fillRect/>
          </a:stretch>
        </p:blipFill>
        <p:spPr bwMode="auto">
          <a:xfrm>
            <a:off x="3930870" y="1418897"/>
            <a:ext cx="3762703" cy="3741683"/>
          </a:xfrm>
          <a:prstGeom prst="rect">
            <a:avLst/>
          </a:prstGeom>
          <a:noFill/>
        </p:spPr>
      </p:pic>
      <p:sp>
        <p:nvSpPr>
          <p:cNvPr id="6" name="TekstSylinder 5"/>
          <p:cNvSpPr txBox="1"/>
          <p:nvPr/>
        </p:nvSpPr>
        <p:spPr>
          <a:xfrm>
            <a:off x="4235668" y="1030013"/>
            <a:ext cx="473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Like a infinitely heavy cogwheel running at 50 Hz</a:t>
            </a:r>
            <a:endParaRPr lang="en-US" dirty="0"/>
          </a:p>
        </p:txBody>
      </p:sp>
      <p:pic>
        <p:nvPicPr>
          <p:cNvPr id="23556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3839446" y="3930868"/>
            <a:ext cx="333159" cy="336332"/>
          </a:xfrm>
          <a:prstGeom prst="rect">
            <a:avLst/>
          </a:prstGeom>
          <a:noFill/>
        </p:spPr>
      </p:pic>
      <p:pic>
        <p:nvPicPr>
          <p:cNvPr id="8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3734343" y="2743199"/>
            <a:ext cx="333159" cy="336332"/>
          </a:xfrm>
          <a:prstGeom prst="rect">
            <a:avLst/>
          </a:prstGeom>
          <a:noFill/>
        </p:spPr>
      </p:pic>
      <p:pic>
        <p:nvPicPr>
          <p:cNvPr id="9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4060163" y="1954923"/>
            <a:ext cx="333159" cy="336332"/>
          </a:xfrm>
          <a:prstGeom prst="rect">
            <a:avLst/>
          </a:prstGeom>
          <a:noFill/>
        </p:spPr>
      </p:pic>
      <p:sp>
        <p:nvSpPr>
          <p:cNvPr id="10" name="TekstSylinder 9"/>
          <p:cNvSpPr txBox="1"/>
          <p:nvPr/>
        </p:nvSpPr>
        <p:spPr>
          <a:xfrm>
            <a:off x="1439917" y="2648606"/>
            <a:ext cx="2312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Each turbine is too small to have an effect</a:t>
            </a:r>
            <a:endParaRPr lang="en-US"/>
          </a:p>
        </p:txBody>
      </p:sp>
      <p:sp>
        <p:nvSpPr>
          <p:cNvPr id="11" name="TekstSylinder 10"/>
          <p:cNvSpPr txBox="1"/>
          <p:nvPr/>
        </p:nvSpPr>
        <p:spPr>
          <a:xfrm>
            <a:off x="714428" y="5247219"/>
            <a:ext cx="6258866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Seen from each turbine, the speed, n, is </a:t>
            </a:r>
            <a:r>
              <a:rPr lang="en-US" sz="2800" b="1" dirty="0" smtClean="0"/>
              <a:t>constant</a:t>
            </a:r>
            <a:r>
              <a:rPr lang="en-US" sz="2800" dirty="0"/>
              <a:t> </a:t>
            </a:r>
            <a:r>
              <a:rPr lang="en-US" sz="2400" dirty="0" smtClean="0"/>
              <a:t>(each single governor cannot change it, but it varies according to the grid frequency)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303283" y="269792"/>
            <a:ext cx="46768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Isolated grid </a:t>
            </a:r>
            <a:r>
              <a:rPr lang="en-US" sz="4000" dirty="0" err="1" smtClean="0"/>
              <a:t>grid</a:t>
            </a:r>
            <a:endParaRPr lang="en-US" sz="4000" dirty="0"/>
          </a:p>
        </p:txBody>
      </p:sp>
      <p:pic>
        <p:nvPicPr>
          <p:cNvPr id="23554" name="Picture 2" descr="http://thumb101.shutterstock.com/display_pic_with_logo/585532/162532403/stock-photo-cog-wheel-mechanical-gear-isolated-on-white-background-162532403.jpg"/>
          <p:cNvPicPr>
            <a:picLocks noChangeAspect="1" noChangeArrowheads="1"/>
          </p:cNvPicPr>
          <p:nvPr/>
        </p:nvPicPr>
        <p:blipFill>
          <a:blip r:embed="rId2" cstate="print"/>
          <a:srcRect l="5934" t="2595" r="6281" b="8329"/>
          <a:stretch>
            <a:fillRect/>
          </a:stretch>
        </p:blipFill>
        <p:spPr bwMode="auto">
          <a:xfrm>
            <a:off x="662154" y="1807780"/>
            <a:ext cx="3762703" cy="3741683"/>
          </a:xfrm>
          <a:prstGeom prst="rect">
            <a:avLst/>
          </a:prstGeom>
          <a:noFill/>
        </p:spPr>
      </p:pic>
      <p:sp>
        <p:nvSpPr>
          <p:cNvPr id="6" name="TekstSylinder 5"/>
          <p:cNvSpPr txBox="1"/>
          <p:nvPr/>
        </p:nvSpPr>
        <p:spPr>
          <a:xfrm>
            <a:off x="987971" y="1460937"/>
            <a:ext cx="290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turbine IS the cogwheel</a:t>
            </a:r>
            <a:endParaRPr lang="en-US" dirty="0"/>
          </a:p>
        </p:txBody>
      </p:sp>
      <p:pic>
        <p:nvPicPr>
          <p:cNvPr id="23556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4238839" y="4130564"/>
            <a:ext cx="333159" cy="336332"/>
          </a:xfrm>
          <a:prstGeom prst="rect">
            <a:avLst/>
          </a:prstGeom>
          <a:noFill/>
        </p:spPr>
      </p:pic>
      <p:pic>
        <p:nvPicPr>
          <p:cNvPr id="8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4312411" y="3384331"/>
            <a:ext cx="333159" cy="336332"/>
          </a:xfrm>
          <a:prstGeom prst="rect">
            <a:avLst/>
          </a:prstGeom>
          <a:noFill/>
        </p:spPr>
      </p:pic>
      <p:pic>
        <p:nvPicPr>
          <p:cNvPr id="9" name="Picture 4" descr="http://thumbs.dreamstime.com/z/cog-wheel-set-24447739.jpg"/>
          <p:cNvPicPr>
            <a:picLocks noChangeAspect="1" noChangeArrowheads="1"/>
          </p:cNvPicPr>
          <p:nvPr/>
        </p:nvPicPr>
        <p:blipFill>
          <a:blip r:embed="rId3" cstate="print"/>
          <a:srcRect l="36515" t="65228" r="36749" b="9528"/>
          <a:stretch>
            <a:fillRect/>
          </a:stretch>
        </p:blipFill>
        <p:spPr bwMode="auto">
          <a:xfrm>
            <a:off x="4070674" y="2543503"/>
            <a:ext cx="333159" cy="336332"/>
          </a:xfrm>
          <a:prstGeom prst="rect">
            <a:avLst/>
          </a:prstGeom>
          <a:noFill/>
        </p:spPr>
      </p:pic>
      <p:sp>
        <p:nvSpPr>
          <p:cNvPr id="10" name="TekstSylinder 9"/>
          <p:cNvSpPr txBox="1"/>
          <p:nvPr/>
        </p:nvSpPr>
        <p:spPr>
          <a:xfrm>
            <a:off x="4529959" y="2312274"/>
            <a:ext cx="262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loads are smaller wheels with varying load</a:t>
            </a:r>
            <a:endParaRPr lang="en-US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3563005" y="5570482"/>
            <a:ext cx="520262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turbine controls the speed , 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1224" y="2408129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81160" y="2269630"/>
            <a:ext cx="125226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91128" y="2408129"/>
            <a:ext cx="70205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691680" y="2448779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317352" y="2448779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979712" y="2592795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3072220" y="2592795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833426" y="2592795"/>
            <a:ext cx="48392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605384" y="2592795"/>
            <a:ext cx="28574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283737" y="2592795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93180" y="2592145"/>
            <a:ext cx="828444" cy="6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24343" y="241229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8043256" y="20536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835696" y="198159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461368" y="2736811"/>
            <a:ext cx="3042" cy="4516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83234" y="27049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116726" y="2912878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821296" y="217019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8187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with power control</a:t>
            </a:r>
            <a:endParaRPr lang="en-US" sz="4000" dirty="0"/>
          </a:p>
        </p:txBody>
      </p:sp>
      <p:sp>
        <p:nvSpPr>
          <p:cNvPr id="40" name="TextBox 39"/>
          <p:cNvSpPr txBox="1"/>
          <p:nvPr/>
        </p:nvSpPr>
        <p:spPr>
          <a:xfrm>
            <a:off x="706611" y="3953421"/>
            <a:ext cx="52729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Adjustable parameters: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= speed reference (50 or 60 Hz)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r</a:t>
            </a:r>
            <a:r>
              <a:rPr lang="en-US" sz="2400" dirty="0" smtClean="0"/>
              <a:t> = power </a:t>
            </a:r>
            <a:r>
              <a:rPr lang="en-US" sz="2400" dirty="0" err="1" smtClean="0"/>
              <a:t>setpoint</a:t>
            </a:r>
            <a:r>
              <a:rPr lang="en-US" sz="2400" dirty="0" smtClean="0"/>
              <a:t> (0 to 1.2 typically)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droop = 0.02 – 0.12 (</a:t>
            </a:r>
            <a:r>
              <a:rPr lang="en-US" sz="2400" smtClean="0"/>
              <a:t>typically 0.06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How does it work? What does it do?</a:t>
            </a:r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835696" y="2448779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38983" y="312412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522837" y="2853447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213601" y="2657724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835697" y="2736811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237123" y="223743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851600" y="260975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183597" y="224463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298377" y="2736821"/>
            <a:ext cx="2745794" cy="57197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900155" y="2448789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188187" y="2592796"/>
            <a:ext cx="392973" cy="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183329" y="223743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90072" y="269792"/>
            <a:ext cx="3590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Droop</a:t>
            </a:r>
            <a:endParaRPr lang="en-US" sz="40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1435608" y="5330952"/>
            <a:ext cx="70683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426464" y="1268760"/>
            <a:ext cx="3472" cy="5324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690104" y="540410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097280" y="156362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439918" y="2596056"/>
            <a:ext cx="6695089" cy="103001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41397" y="1492460"/>
            <a:ext cx="55739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Droop	= -∆f/∆p ≈ -</a:t>
            </a:r>
            <a:r>
              <a:rPr lang="en-US" sz="2400" dirty="0"/>
              <a:t> </a:t>
            </a:r>
            <a:r>
              <a:rPr lang="en-US" sz="2400" dirty="0" smtClean="0"/>
              <a:t>∆</a:t>
            </a:r>
            <a:r>
              <a:rPr lang="en-US" sz="2400" dirty="0"/>
              <a:t>f</a:t>
            </a:r>
            <a:r>
              <a:rPr lang="en-US" sz="2400" dirty="0" smtClean="0"/>
              <a:t>/∆y  in </a:t>
            </a:r>
            <a:r>
              <a:rPr lang="en-US" sz="2400" dirty="0" err="1" smtClean="0"/>
              <a:t>pu</a:t>
            </a:r>
            <a:endParaRPr lang="en-US" sz="2400" dirty="0" smtClean="0"/>
          </a:p>
          <a:p>
            <a:r>
              <a:rPr lang="en-US" sz="2400" dirty="0" smtClean="0"/>
              <a:t>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= -(∆F/F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)/(∆P/P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) </a:t>
            </a:r>
            <a:r>
              <a:rPr lang="en-US" sz="2400" dirty="0"/>
              <a:t>≈ - (∆F/F</a:t>
            </a:r>
            <a:r>
              <a:rPr lang="en-US" sz="2400" baseline="-25000" dirty="0"/>
              <a:t>0</a:t>
            </a:r>
            <a:r>
              <a:rPr lang="en-US" sz="2400" dirty="0"/>
              <a:t>)/(</a:t>
            </a:r>
            <a:r>
              <a:rPr lang="en-US" sz="2400" dirty="0" smtClean="0"/>
              <a:t>∆Y/Y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495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9418" y="1787927"/>
            <a:ext cx="360996" cy="369332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49354" y="1649428"/>
            <a:ext cx="1252266" cy="646331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Waterway/</a:t>
            </a:r>
          </a:p>
          <a:p>
            <a:r>
              <a:rPr lang="en-US" dirty="0" smtClean="0"/>
              <a:t>turbine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9322" y="1787927"/>
            <a:ext cx="702052" cy="369332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TaS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1659874" y="1828577"/>
            <a:ext cx="288032" cy="288032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285546" y="1828577"/>
            <a:ext cx="288032" cy="288032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8" idx="6"/>
            <a:endCxn id="4" idx="1"/>
          </p:cNvCxnSpPr>
          <p:nvPr/>
        </p:nvCxnSpPr>
        <p:spPr>
          <a:xfrm>
            <a:off x="1947906" y="1972593"/>
            <a:ext cx="731512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48" idx="2"/>
          </p:cNvCxnSpPr>
          <p:nvPr/>
        </p:nvCxnSpPr>
        <p:spPr>
          <a:xfrm>
            <a:off x="3040414" y="1972593"/>
            <a:ext cx="827935" cy="1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>
          <a:xfrm flipV="1">
            <a:off x="5801620" y="1972593"/>
            <a:ext cx="483926" cy="1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7" idx="1"/>
          </p:cNvCxnSpPr>
          <p:nvPr/>
        </p:nvCxnSpPr>
        <p:spPr>
          <a:xfrm>
            <a:off x="6573578" y="1972593"/>
            <a:ext cx="285744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3" idx="3"/>
            <a:endCxn id="8" idx="2"/>
          </p:cNvCxnSpPr>
          <p:nvPr/>
        </p:nvCxnSpPr>
        <p:spPr>
          <a:xfrm flipV="1">
            <a:off x="1251931" y="1972593"/>
            <a:ext cx="407943" cy="417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7" idx="3"/>
          </p:cNvCxnSpPr>
          <p:nvPr/>
        </p:nvCxnSpPr>
        <p:spPr>
          <a:xfrm flipV="1">
            <a:off x="7561374" y="1971943"/>
            <a:ext cx="828444" cy="65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92537" y="1792097"/>
            <a:ext cx="3593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8011450" y="1433404"/>
            <a:ext cx="3064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803890" y="1361396"/>
            <a:ext cx="2551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6" name="Straight Arrow Connector 45"/>
          <p:cNvCxnSpPr>
            <a:endCxn id="9" idx="4"/>
          </p:cNvCxnSpPr>
          <p:nvPr/>
        </p:nvCxnSpPr>
        <p:spPr>
          <a:xfrm flipH="1" flipV="1">
            <a:off x="6429562" y="2116609"/>
            <a:ext cx="3042" cy="451662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51428" y="2084753"/>
            <a:ext cx="2551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084920" y="2292676"/>
            <a:ext cx="3834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5789490" y="1549988"/>
            <a:ext cx="3064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96348" y="260648"/>
            <a:ext cx="7598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Simple PI governor - droop function</a:t>
            </a:r>
            <a:endParaRPr lang="en-US" sz="4000" dirty="0"/>
          </a:p>
        </p:txBody>
      </p:sp>
      <p:cxnSp>
        <p:nvCxnSpPr>
          <p:cNvPr id="62" name="Shape 61"/>
          <p:cNvCxnSpPr>
            <a:endCxn id="8" idx="0"/>
          </p:cNvCxnSpPr>
          <p:nvPr/>
        </p:nvCxnSpPr>
        <p:spPr>
          <a:xfrm rot="10800000">
            <a:off x="1803890" y="1828577"/>
            <a:ext cx="6064720" cy="152510"/>
          </a:xfrm>
          <a:prstGeom prst="bentConnector4">
            <a:avLst>
              <a:gd name="adj1" fmla="val 172"/>
              <a:gd name="adj2" fmla="val 375019"/>
            </a:avLst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07177" y="2503927"/>
            <a:ext cx="3593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491031" y="2233245"/>
            <a:ext cx="748410" cy="369332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63" name="Shape 61"/>
          <p:cNvCxnSpPr>
            <a:endCxn id="56" idx="3"/>
          </p:cNvCxnSpPr>
          <p:nvPr/>
        </p:nvCxnSpPr>
        <p:spPr>
          <a:xfrm rot="5400000">
            <a:off x="3181795" y="2037522"/>
            <a:ext cx="438036" cy="322743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61"/>
          <p:cNvCxnSpPr>
            <a:stCxn id="56" idx="1"/>
            <a:endCxn id="8" idx="4"/>
          </p:cNvCxnSpPr>
          <p:nvPr/>
        </p:nvCxnSpPr>
        <p:spPr>
          <a:xfrm rot="10800000">
            <a:off x="1803891" y="2116609"/>
            <a:ext cx="687141" cy="301302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205317" y="1617230"/>
            <a:ext cx="3674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1819794" y="1989554"/>
            <a:ext cx="2551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7" name="TextBox 73"/>
          <p:cNvSpPr txBox="1"/>
          <p:nvPr/>
        </p:nvSpPr>
        <p:spPr>
          <a:xfrm>
            <a:off x="2151791" y="1624433"/>
            <a:ext cx="30008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hape 61"/>
          <p:cNvCxnSpPr>
            <a:stCxn id="55" idx="3"/>
            <a:endCxn id="48" idx="4"/>
          </p:cNvCxnSpPr>
          <p:nvPr/>
        </p:nvCxnSpPr>
        <p:spPr>
          <a:xfrm flipV="1">
            <a:off x="1266571" y="2116619"/>
            <a:ext cx="2745794" cy="571974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868349" y="1828587"/>
            <a:ext cx="288032" cy="288032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/>
          <p:cNvCxnSpPr>
            <a:stCxn id="48" idx="6"/>
            <a:endCxn id="5" idx="1"/>
          </p:cNvCxnSpPr>
          <p:nvPr/>
        </p:nvCxnSpPr>
        <p:spPr>
          <a:xfrm flipV="1">
            <a:off x="4156381" y="1972594"/>
            <a:ext cx="392973" cy="9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151523" y="1617230"/>
            <a:ext cx="3674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2" name="Oval 1"/>
          <p:cNvSpPr/>
          <p:nvPr/>
        </p:nvSpPr>
        <p:spPr>
          <a:xfrm>
            <a:off x="1359674" y="1232452"/>
            <a:ext cx="2488758" cy="1534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5" name="TextBox 34"/>
          <p:cNvSpPr txBox="1"/>
          <p:nvPr/>
        </p:nvSpPr>
        <p:spPr>
          <a:xfrm>
            <a:off x="2512441" y="4332344"/>
            <a:ext cx="36099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PI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1492897" y="4372994"/>
            <a:ext cx="288032" cy="28803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Straight Arrow Connector 40"/>
          <p:cNvCxnSpPr>
            <a:stCxn id="38" idx="6"/>
            <a:endCxn id="35" idx="1"/>
          </p:cNvCxnSpPr>
          <p:nvPr/>
        </p:nvCxnSpPr>
        <p:spPr>
          <a:xfrm>
            <a:off x="1780929" y="4517010"/>
            <a:ext cx="7315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5" idx="3"/>
          </p:cNvCxnSpPr>
          <p:nvPr/>
        </p:nvCxnSpPr>
        <p:spPr>
          <a:xfrm>
            <a:off x="2873437" y="4517010"/>
            <a:ext cx="827935" cy="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61" idx="3"/>
            <a:endCxn id="38" idx="2"/>
          </p:cNvCxnSpPr>
          <p:nvPr/>
        </p:nvCxnSpPr>
        <p:spPr>
          <a:xfrm flipV="1">
            <a:off x="1084954" y="4517010"/>
            <a:ext cx="407943" cy="41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25560" y="433651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r</a:t>
            </a:r>
            <a:endParaRPr lang="en-US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759861" y="394601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636913" y="390581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72" name="Shape 61"/>
          <p:cNvCxnSpPr>
            <a:stCxn id="64" idx="3"/>
            <a:endCxn id="38" idx="0"/>
          </p:cNvCxnSpPr>
          <p:nvPr/>
        </p:nvCxnSpPr>
        <p:spPr>
          <a:xfrm>
            <a:off x="1066355" y="4130682"/>
            <a:ext cx="570558" cy="24231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324054" y="4777662"/>
            <a:ext cx="7484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droop</a:t>
            </a:r>
            <a:endParaRPr lang="en-US" dirty="0"/>
          </a:p>
        </p:txBody>
      </p:sp>
      <p:cxnSp>
        <p:nvCxnSpPr>
          <p:cNvPr id="75" name="Shape 61"/>
          <p:cNvCxnSpPr>
            <a:endCxn id="74" idx="3"/>
          </p:cNvCxnSpPr>
          <p:nvPr/>
        </p:nvCxnSpPr>
        <p:spPr>
          <a:xfrm rot="5400000">
            <a:off x="3014818" y="4581939"/>
            <a:ext cx="438036" cy="322743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hape 61"/>
          <p:cNvCxnSpPr>
            <a:stCxn id="74" idx="1"/>
            <a:endCxn id="38" idx="4"/>
          </p:cNvCxnSpPr>
          <p:nvPr/>
        </p:nvCxnSpPr>
        <p:spPr>
          <a:xfrm rot="10800000">
            <a:off x="1636914" y="4661026"/>
            <a:ext cx="687141" cy="30130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038340" y="416164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78" name="TextBox 77"/>
          <p:cNvSpPr txBox="1"/>
          <p:nvPr/>
        </p:nvSpPr>
        <p:spPr>
          <a:xfrm>
            <a:off x="1652817" y="453397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9" name="TextBox 73"/>
          <p:cNvSpPr txBox="1"/>
          <p:nvPr/>
        </p:nvSpPr>
        <p:spPr>
          <a:xfrm>
            <a:off x="1984814" y="41688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3872285" y="3587662"/>
            <a:ext cx="4595854" cy="30469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ordinary feedback loop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(</a:t>
            </a:r>
            <a:r>
              <a:rPr lang="en-US" sz="2400" b="1" dirty="0" err="1" smtClean="0"/>
              <a:t>nr</a:t>
            </a:r>
            <a:r>
              <a:rPr lang="en-US" sz="2400" b="1" dirty="0" smtClean="0"/>
              <a:t> - n) is the “</a:t>
            </a:r>
            <a:r>
              <a:rPr lang="en-US" sz="2400" b="1" dirty="0" err="1" smtClean="0"/>
              <a:t>setpoint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Will adjust the output y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until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e = (</a:t>
            </a:r>
            <a:r>
              <a:rPr lang="en-US" sz="2400" b="1" dirty="0" err="1" smtClean="0"/>
              <a:t>nr</a:t>
            </a:r>
            <a:r>
              <a:rPr lang="en-US" sz="2400" b="1" dirty="0" smtClean="0"/>
              <a:t> - n) - y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*droop = 0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NB! The value of droop is positive in these block diagrams</a:t>
            </a:r>
          </a:p>
        </p:txBody>
      </p:sp>
    </p:spTree>
    <p:extLst>
      <p:ext uri="{BB962C8B-B14F-4D97-AF65-F5344CB8AC3E}">
        <p14:creationId xmlns:p14="http://schemas.microsoft.com/office/powerpoint/2010/main" val="249694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1953</Words>
  <Application>Microsoft Office PowerPoint</Application>
  <PresentationFormat>On-screen Show (4:3)</PresentationFormat>
  <Paragraphs>606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Kontortema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Svingen, Bjoernar</dc:creator>
  <cp:lastModifiedBy>Svingen, Bjoernar</cp:lastModifiedBy>
  <cp:revision>146</cp:revision>
  <dcterms:modified xsi:type="dcterms:W3CDTF">2016-04-20T09:29:47Z</dcterms:modified>
</cp:coreProperties>
</file>